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MiSans" charset="-122" pitchFamily="34"/>
      <p:regular r:id="rId27"/>
    </p:embeddedFont>
    <p:embeddedFont>
      <p:font typeface="Alimama ShuHeiTi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85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430018" y="1367790"/>
            <a:ext cx="3331845" cy="502920"/>
          </a:xfrm>
          <a:custGeom>
            <a:avLst/>
            <a:gdLst/>
            <a:ahLst/>
            <a:cxnLst/>
            <a:rect l="l" t="t" r="r" b="b"/>
            <a:pathLst>
              <a:path w="3331845" h="502920">
                <a:moveTo>
                  <a:pt x="251460" y="0"/>
                </a:moveTo>
                <a:lnTo>
                  <a:pt x="3080385" y="0"/>
                </a:lnTo>
                <a:cubicBezTo>
                  <a:pt x="3219263" y="0"/>
                  <a:pt x="3331845" y="112582"/>
                  <a:pt x="3331845" y="251460"/>
                </a:cubicBezTo>
                <a:lnTo>
                  <a:pt x="3331845" y="251460"/>
                </a:lnTo>
                <a:cubicBezTo>
                  <a:pt x="3331845" y="390338"/>
                  <a:pt x="3219263" y="502920"/>
                  <a:pt x="3080385" y="502920"/>
                </a:cubicBezTo>
                <a:lnTo>
                  <a:pt x="251460" y="502920"/>
                </a:lnTo>
                <a:cubicBezTo>
                  <a:pt x="112675" y="502920"/>
                  <a:pt x="0" y="390245"/>
                  <a:pt x="0" y="251460"/>
                </a:cubicBezTo>
                <a:lnTo>
                  <a:pt x="0" y="251460"/>
                </a:lnTo>
                <a:cubicBezTo>
                  <a:pt x="0" y="112675"/>
                  <a:pt x="112675" y="0"/>
                  <a:pt x="2514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686240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" name="Text 3"/>
          <p:cNvSpPr/>
          <p:nvPr/>
        </p:nvSpPr>
        <p:spPr>
          <a:xfrm>
            <a:off x="4971991" y="1485900"/>
            <a:ext cx="2600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spc="68" kern="0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CYBERSÉCURITÉ &amp; RÉSEAUX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79379" y="2179320"/>
            <a:ext cx="40290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Projet </a:t>
            </a:r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NAC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52555" y="3265170"/>
            <a:ext cx="3686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&amp; 802.1X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80811" y="4027170"/>
            <a:ext cx="6829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place d'une solution de contrôle d'accès réseau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avec authentification IEEE 802.1X et intégration Active Directory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417094" y="527494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1" name="Text 8"/>
          <p:cNvSpPr/>
          <p:nvPr/>
        </p:nvSpPr>
        <p:spPr>
          <a:xfrm>
            <a:off x="3700463" y="522732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Équipe de 4 personnes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39267" y="527494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0"/>
                </a:moveTo>
                <a:cubicBezTo>
                  <a:pt x="36935" y="0"/>
                  <a:pt x="32147" y="4789"/>
                  <a:pt x="32147" y="10716"/>
                </a:cubicBezTo>
                <a:lnTo>
                  <a:pt x="32147" y="21431"/>
                </a:ln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lnTo>
                  <a:pt x="0" y="58936"/>
                </a:lnTo>
                <a:lnTo>
                  <a:pt x="150019" y="58936"/>
                </a:ln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17872" y="21431"/>
                </a:lnTo>
                <a:lnTo>
                  <a:pt x="117872" y="10716"/>
                </a:lnTo>
                <a:cubicBezTo>
                  <a:pt x="117872" y="4789"/>
                  <a:pt x="113083" y="0"/>
                  <a:pt x="107156" y="0"/>
                </a:cubicBezTo>
                <a:cubicBezTo>
                  <a:pt x="101229" y="0"/>
                  <a:pt x="96441" y="4789"/>
                  <a:pt x="96441" y="10716"/>
                </a:cubicBezTo>
                <a:lnTo>
                  <a:pt x="96441" y="21431"/>
                </a:lnTo>
                <a:lnTo>
                  <a:pt x="53578" y="21431"/>
                </a:lnTo>
                <a:lnTo>
                  <a:pt x="53578" y="10716"/>
                </a:lnTo>
                <a:cubicBezTo>
                  <a:pt x="53578" y="4789"/>
                  <a:pt x="48790" y="0"/>
                  <a:pt x="42863" y="0"/>
                </a:cubicBezTo>
                <a:close/>
                <a:moveTo>
                  <a:pt x="0" y="75009"/>
                </a:move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75009"/>
                </a:lnTo>
                <a:lnTo>
                  <a:pt x="0" y="7500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0"/>
          <p:cNvSpPr/>
          <p:nvPr/>
        </p:nvSpPr>
        <p:spPr>
          <a:xfrm>
            <a:off x="6290489" y="5227320"/>
            <a:ext cx="253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Année universitaire 2025-2026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7783" y="367783"/>
            <a:ext cx="55167" cy="367783"/>
          </a:xfrm>
          <a:custGeom>
            <a:avLst/>
            <a:gdLst/>
            <a:ahLst/>
            <a:cxnLst/>
            <a:rect l="l" t="t" r="r" b="b"/>
            <a:pathLst>
              <a:path w="55167" h="367783">
                <a:moveTo>
                  <a:pt x="27584" y="0"/>
                </a:moveTo>
                <a:lnTo>
                  <a:pt x="27584" y="0"/>
                </a:lnTo>
                <a:cubicBezTo>
                  <a:pt x="42808" y="0"/>
                  <a:pt x="55167" y="12360"/>
                  <a:pt x="55167" y="27584"/>
                </a:cubicBezTo>
                <a:lnTo>
                  <a:pt x="55167" y="340199"/>
                </a:lnTo>
                <a:cubicBezTo>
                  <a:pt x="55167" y="355433"/>
                  <a:pt x="42818" y="367783"/>
                  <a:pt x="27584" y="367783"/>
                </a:cubicBezTo>
                <a:lnTo>
                  <a:pt x="27584" y="367783"/>
                </a:lnTo>
                <a:cubicBezTo>
                  <a:pt x="12350" y="367783"/>
                  <a:pt x="0" y="355433"/>
                  <a:pt x="0" y="340199"/>
                </a:cubicBezTo>
                <a:lnTo>
                  <a:pt x="0" y="27584"/>
                </a:lnTo>
                <a:cubicBezTo>
                  <a:pt x="0" y="12360"/>
                  <a:pt x="12360" y="0"/>
                  <a:pt x="2758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33285" y="367783"/>
            <a:ext cx="6813176" cy="36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06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Installation et configuration PacketFence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8452" y="809122"/>
            <a:ext cx="11318516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via l'image ZEN préconfigurée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1461" y="1254139"/>
            <a:ext cx="5616043" cy="2830089"/>
          </a:xfrm>
          <a:custGeom>
            <a:avLst/>
            <a:gdLst/>
            <a:ahLst/>
            <a:cxnLst/>
            <a:rect l="l" t="t" r="r" b="b"/>
            <a:pathLst>
              <a:path w="5616043" h="2830089">
                <a:moveTo>
                  <a:pt x="110345" y="0"/>
                </a:moveTo>
                <a:lnTo>
                  <a:pt x="5505698" y="0"/>
                </a:lnTo>
                <a:cubicBezTo>
                  <a:pt x="5566640" y="0"/>
                  <a:pt x="5616043" y="49403"/>
                  <a:pt x="5616043" y="110345"/>
                </a:cubicBezTo>
                <a:lnTo>
                  <a:pt x="5616043" y="2719744"/>
                </a:lnTo>
                <a:cubicBezTo>
                  <a:pt x="5616043" y="2780685"/>
                  <a:pt x="5566640" y="2830089"/>
                  <a:pt x="5505698" y="2830089"/>
                </a:cubicBezTo>
                <a:lnTo>
                  <a:pt x="110345" y="2830089"/>
                </a:lnTo>
                <a:cubicBezTo>
                  <a:pt x="49403" y="2830089"/>
                  <a:pt x="0" y="2780685"/>
                  <a:pt x="0" y="2719744"/>
                </a:cubicBezTo>
                <a:lnTo>
                  <a:pt x="0" y="110345"/>
                </a:lnTo>
                <a:cubicBezTo>
                  <a:pt x="0" y="49403"/>
                  <a:pt x="49403" y="0"/>
                  <a:pt x="110345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0405" y="1478431"/>
            <a:ext cx="193086" cy="220670"/>
          </a:xfrm>
          <a:custGeom>
            <a:avLst/>
            <a:gdLst/>
            <a:ahLst/>
            <a:cxnLst/>
            <a:rect l="l" t="t" r="r" b="b"/>
            <a:pathLst>
              <a:path w="193086" h="220670">
                <a:moveTo>
                  <a:pt x="110335" y="13792"/>
                </a:moveTo>
                <a:cubicBezTo>
                  <a:pt x="110335" y="6163"/>
                  <a:pt x="104172" y="0"/>
                  <a:pt x="96543" y="0"/>
                </a:cubicBezTo>
                <a:cubicBezTo>
                  <a:pt x="88914" y="0"/>
                  <a:pt x="82751" y="6163"/>
                  <a:pt x="82751" y="13792"/>
                </a:cubicBezTo>
                <a:lnTo>
                  <a:pt x="82751" y="104603"/>
                </a:lnTo>
                <a:lnTo>
                  <a:pt x="64908" y="86759"/>
                </a:lnTo>
                <a:cubicBezTo>
                  <a:pt x="59520" y="81372"/>
                  <a:pt x="50771" y="81372"/>
                  <a:pt x="45384" y="86759"/>
                </a:cubicBezTo>
                <a:cubicBezTo>
                  <a:pt x="39996" y="92147"/>
                  <a:pt x="39996" y="100896"/>
                  <a:pt x="45384" y="106283"/>
                </a:cubicBezTo>
                <a:lnTo>
                  <a:pt x="86759" y="147659"/>
                </a:lnTo>
                <a:cubicBezTo>
                  <a:pt x="92147" y="153046"/>
                  <a:pt x="100896" y="153046"/>
                  <a:pt x="106283" y="147659"/>
                </a:cubicBezTo>
                <a:lnTo>
                  <a:pt x="147659" y="106283"/>
                </a:lnTo>
                <a:cubicBezTo>
                  <a:pt x="153046" y="100896"/>
                  <a:pt x="153046" y="92147"/>
                  <a:pt x="147659" y="86759"/>
                </a:cubicBezTo>
                <a:cubicBezTo>
                  <a:pt x="142272" y="81372"/>
                  <a:pt x="133522" y="81372"/>
                  <a:pt x="128135" y="86759"/>
                </a:cubicBezTo>
                <a:lnTo>
                  <a:pt x="110335" y="104603"/>
                </a:lnTo>
                <a:lnTo>
                  <a:pt x="110335" y="13792"/>
                </a:lnTo>
                <a:close/>
                <a:moveTo>
                  <a:pt x="27584" y="137919"/>
                </a:moveTo>
                <a:cubicBezTo>
                  <a:pt x="12370" y="137919"/>
                  <a:pt x="0" y="150288"/>
                  <a:pt x="0" y="165502"/>
                </a:cubicBezTo>
                <a:lnTo>
                  <a:pt x="0" y="179294"/>
                </a:lnTo>
                <a:cubicBezTo>
                  <a:pt x="0" y="194508"/>
                  <a:pt x="12370" y="206878"/>
                  <a:pt x="27584" y="206878"/>
                </a:cubicBezTo>
                <a:lnTo>
                  <a:pt x="165502" y="206878"/>
                </a:lnTo>
                <a:cubicBezTo>
                  <a:pt x="180716" y="206878"/>
                  <a:pt x="193086" y="194508"/>
                  <a:pt x="193086" y="179294"/>
                </a:cubicBezTo>
                <a:lnTo>
                  <a:pt x="193086" y="165502"/>
                </a:lnTo>
                <a:cubicBezTo>
                  <a:pt x="193086" y="150288"/>
                  <a:pt x="180716" y="137919"/>
                  <a:pt x="165502" y="137919"/>
                </a:cubicBezTo>
                <a:lnTo>
                  <a:pt x="145289" y="137919"/>
                </a:lnTo>
                <a:lnTo>
                  <a:pt x="120894" y="162313"/>
                </a:lnTo>
                <a:cubicBezTo>
                  <a:pt x="107447" y="175760"/>
                  <a:pt x="85596" y="175760"/>
                  <a:pt x="72149" y="162313"/>
                </a:cubicBezTo>
                <a:lnTo>
                  <a:pt x="47797" y="137919"/>
                </a:lnTo>
                <a:lnTo>
                  <a:pt x="27584" y="137919"/>
                </a:lnTo>
                <a:close/>
                <a:moveTo>
                  <a:pt x="158606" y="162054"/>
                </a:moveTo>
                <a:cubicBezTo>
                  <a:pt x="164315" y="162054"/>
                  <a:pt x="168950" y="166689"/>
                  <a:pt x="168950" y="172398"/>
                </a:cubicBezTo>
                <a:cubicBezTo>
                  <a:pt x="168950" y="178107"/>
                  <a:pt x="164315" y="182742"/>
                  <a:pt x="158606" y="182742"/>
                </a:cubicBezTo>
                <a:cubicBezTo>
                  <a:pt x="152897" y="182742"/>
                  <a:pt x="148262" y="178107"/>
                  <a:pt x="148262" y="172398"/>
                </a:cubicBezTo>
                <a:cubicBezTo>
                  <a:pt x="148262" y="166689"/>
                  <a:pt x="152897" y="162054"/>
                  <a:pt x="158606" y="16205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945202" y="1441711"/>
            <a:ext cx="1406769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9030" y="1882992"/>
            <a:ext cx="5314462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solution NAC PacketFence a été déployée à l'aide de l'</a:t>
            </a:r>
            <a:pPr>
              <a:lnSpc>
                <a:spcPct val="140000"/>
              </a:lnSpc>
            </a:pPr>
            <a:r>
              <a:rPr lang="en-US" sz="115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PacketFence ZEN</a:t>
            </a:r>
            <a:pPr>
              <a:lnSpc>
                <a:spcPct val="140000"/>
              </a:lnSpc>
            </a:pP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fournie officiellement.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2708" y="2511901"/>
            <a:ext cx="5229871" cy="632586"/>
          </a:xfrm>
          <a:custGeom>
            <a:avLst/>
            <a:gdLst/>
            <a:ahLst/>
            <a:cxnLst/>
            <a:rect l="l" t="t" r="r" b="b"/>
            <a:pathLst>
              <a:path w="5229871" h="632586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559029"/>
                </a:lnTo>
                <a:cubicBezTo>
                  <a:pt x="5229871" y="599654"/>
                  <a:pt x="5196939" y="632586"/>
                  <a:pt x="5156314" y="632586"/>
                </a:cubicBezTo>
                <a:lnTo>
                  <a:pt x="73557" y="632586"/>
                </a:lnTo>
                <a:cubicBezTo>
                  <a:pt x="32960" y="632586"/>
                  <a:pt x="0" y="599627"/>
                  <a:pt x="0" y="559029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95109" y="2662690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97807" y="61115"/>
                </a:moveTo>
                <a:lnTo>
                  <a:pt x="74821" y="97893"/>
                </a:lnTo>
                <a:cubicBezTo>
                  <a:pt x="73614" y="99819"/>
                  <a:pt x="71545" y="101025"/>
                  <a:pt x="69275" y="101140"/>
                </a:cubicBezTo>
                <a:cubicBezTo>
                  <a:pt x="67005" y="101255"/>
                  <a:pt x="64822" y="100221"/>
                  <a:pt x="63471" y="98382"/>
                </a:cubicBezTo>
                <a:lnTo>
                  <a:pt x="49679" y="79993"/>
                </a:lnTo>
                <a:cubicBezTo>
                  <a:pt x="47381" y="76947"/>
                  <a:pt x="48013" y="72637"/>
                  <a:pt x="51059" y="70338"/>
                </a:cubicBezTo>
                <a:cubicBezTo>
                  <a:pt x="54104" y="68040"/>
                  <a:pt x="58414" y="68672"/>
                  <a:pt x="60713" y="71718"/>
                </a:cubicBezTo>
                <a:lnTo>
                  <a:pt x="68471" y="82062"/>
                </a:lnTo>
                <a:lnTo>
                  <a:pt x="86113" y="53817"/>
                </a:lnTo>
                <a:cubicBezTo>
                  <a:pt x="88124" y="50599"/>
                  <a:pt x="92377" y="49593"/>
                  <a:pt x="95624" y="51633"/>
                </a:cubicBezTo>
                <a:cubicBezTo>
                  <a:pt x="98870" y="53673"/>
                  <a:pt x="99847" y="57897"/>
                  <a:pt x="97807" y="61144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1" name="Text 9"/>
          <p:cNvSpPr/>
          <p:nvPr/>
        </p:nvSpPr>
        <p:spPr>
          <a:xfrm>
            <a:off x="970947" y="2625912"/>
            <a:ext cx="2767566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Environnement préconfiguré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0947" y="2846581"/>
            <a:ext cx="2758371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NAC, RADIUS et interface Web inclus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2708" y="3262179"/>
            <a:ext cx="5229871" cy="632586"/>
          </a:xfrm>
          <a:custGeom>
            <a:avLst/>
            <a:gdLst/>
            <a:ahLst/>
            <a:cxnLst/>
            <a:rect l="l" t="t" r="r" b="b"/>
            <a:pathLst>
              <a:path w="5229871" h="632586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559029"/>
                </a:lnTo>
                <a:cubicBezTo>
                  <a:pt x="5229871" y="599654"/>
                  <a:pt x="5196939" y="632586"/>
                  <a:pt x="5156314" y="632586"/>
                </a:cubicBezTo>
                <a:lnTo>
                  <a:pt x="73557" y="632586"/>
                </a:lnTo>
                <a:cubicBezTo>
                  <a:pt x="32960" y="632586"/>
                  <a:pt x="0" y="599627"/>
                  <a:pt x="0" y="559029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95109" y="3412968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97807" y="61115"/>
                </a:moveTo>
                <a:lnTo>
                  <a:pt x="74821" y="97893"/>
                </a:lnTo>
                <a:cubicBezTo>
                  <a:pt x="73614" y="99819"/>
                  <a:pt x="71545" y="101025"/>
                  <a:pt x="69275" y="101140"/>
                </a:cubicBezTo>
                <a:cubicBezTo>
                  <a:pt x="67005" y="101255"/>
                  <a:pt x="64822" y="100221"/>
                  <a:pt x="63471" y="98382"/>
                </a:cubicBezTo>
                <a:lnTo>
                  <a:pt x="49679" y="79993"/>
                </a:lnTo>
                <a:cubicBezTo>
                  <a:pt x="47381" y="76947"/>
                  <a:pt x="48013" y="72637"/>
                  <a:pt x="51059" y="70338"/>
                </a:cubicBezTo>
                <a:cubicBezTo>
                  <a:pt x="54104" y="68040"/>
                  <a:pt x="58414" y="68672"/>
                  <a:pt x="60713" y="71718"/>
                </a:cubicBezTo>
                <a:lnTo>
                  <a:pt x="68471" y="82062"/>
                </a:lnTo>
                <a:lnTo>
                  <a:pt x="86113" y="53817"/>
                </a:lnTo>
                <a:cubicBezTo>
                  <a:pt x="88124" y="50599"/>
                  <a:pt x="92377" y="49593"/>
                  <a:pt x="95624" y="51633"/>
                </a:cubicBezTo>
                <a:cubicBezTo>
                  <a:pt x="98870" y="53673"/>
                  <a:pt x="99847" y="57897"/>
                  <a:pt x="97807" y="61144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5" name="Text 13"/>
          <p:cNvSpPr/>
          <p:nvPr/>
        </p:nvSpPr>
        <p:spPr>
          <a:xfrm>
            <a:off x="970947" y="3376190"/>
            <a:ext cx="150791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rapide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0947" y="3596859"/>
            <a:ext cx="149871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prête à l'emploi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1461" y="4277258"/>
            <a:ext cx="5616043" cy="2572641"/>
          </a:xfrm>
          <a:custGeom>
            <a:avLst/>
            <a:gdLst/>
            <a:ahLst/>
            <a:cxnLst/>
            <a:rect l="l" t="t" r="r" b="b"/>
            <a:pathLst>
              <a:path w="5616043" h="2572641">
                <a:moveTo>
                  <a:pt x="110341" y="0"/>
                </a:moveTo>
                <a:lnTo>
                  <a:pt x="5505703" y="0"/>
                </a:lnTo>
                <a:cubicBezTo>
                  <a:pt x="5566642" y="0"/>
                  <a:pt x="5616043" y="49401"/>
                  <a:pt x="5616043" y="110341"/>
                </a:cubicBezTo>
                <a:lnTo>
                  <a:pt x="5616043" y="2462300"/>
                </a:lnTo>
                <a:cubicBezTo>
                  <a:pt x="5616043" y="2523240"/>
                  <a:pt x="5566642" y="2572641"/>
                  <a:pt x="5505703" y="2572641"/>
                </a:cubicBezTo>
                <a:lnTo>
                  <a:pt x="110341" y="2572641"/>
                </a:lnTo>
                <a:cubicBezTo>
                  <a:pt x="49401" y="2572641"/>
                  <a:pt x="0" y="2523240"/>
                  <a:pt x="0" y="2462300"/>
                </a:cubicBezTo>
                <a:lnTo>
                  <a:pt x="0" y="110341"/>
                </a:lnTo>
                <a:cubicBezTo>
                  <a:pt x="0" y="49442"/>
                  <a:pt x="49442" y="0"/>
                  <a:pt x="11034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72822" y="4501546"/>
            <a:ext cx="248253" cy="220670"/>
          </a:xfrm>
          <a:custGeom>
            <a:avLst/>
            <a:gdLst/>
            <a:ahLst/>
            <a:cxnLst/>
            <a:rect l="l" t="t" r="r" b="b"/>
            <a:pathLst>
              <a:path w="248253" h="220670">
                <a:moveTo>
                  <a:pt x="106887" y="37928"/>
                </a:moveTo>
                <a:lnTo>
                  <a:pt x="141367" y="37928"/>
                </a:lnTo>
                <a:lnTo>
                  <a:pt x="141367" y="58615"/>
                </a:lnTo>
                <a:lnTo>
                  <a:pt x="106887" y="58615"/>
                </a:lnTo>
                <a:lnTo>
                  <a:pt x="106887" y="37928"/>
                </a:lnTo>
                <a:close/>
                <a:moveTo>
                  <a:pt x="103439" y="13792"/>
                </a:moveTo>
                <a:cubicBezTo>
                  <a:pt x="92018" y="13792"/>
                  <a:pt x="82751" y="23058"/>
                  <a:pt x="82751" y="34480"/>
                </a:cubicBezTo>
                <a:lnTo>
                  <a:pt x="82751" y="62063"/>
                </a:lnTo>
                <a:cubicBezTo>
                  <a:pt x="82751" y="73485"/>
                  <a:pt x="92018" y="82751"/>
                  <a:pt x="103439" y="82751"/>
                </a:cubicBezTo>
                <a:lnTo>
                  <a:pt x="110335" y="82751"/>
                </a:lnTo>
                <a:lnTo>
                  <a:pt x="110335" y="96543"/>
                </a:lnTo>
                <a:lnTo>
                  <a:pt x="13792" y="96543"/>
                </a:lnTo>
                <a:cubicBezTo>
                  <a:pt x="6163" y="96543"/>
                  <a:pt x="0" y="102706"/>
                  <a:pt x="0" y="110335"/>
                </a:cubicBezTo>
                <a:cubicBezTo>
                  <a:pt x="0" y="117963"/>
                  <a:pt x="6163" y="124127"/>
                  <a:pt x="13792" y="124127"/>
                </a:cubicBezTo>
                <a:lnTo>
                  <a:pt x="55167" y="124127"/>
                </a:lnTo>
                <a:lnTo>
                  <a:pt x="55167" y="137919"/>
                </a:lnTo>
                <a:lnTo>
                  <a:pt x="48271" y="137919"/>
                </a:lnTo>
                <a:cubicBezTo>
                  <a:pt x="36850" y="137919"/>
                  <a:pt x="27584" y="147185"/>
                  <a:pt x="27584" y="158606"/>
                </a:cubicBezTo>
                <a:lnTo>
                  <a:pt x="27584" y="186190"/>
                </a:lnTo>
                <a:cubicBezTo>
                  <a:pt x="27584" y="197611"/>
                  <a:pt x="36850" y="206878"/>
                  <a:pt x="48271" y="206878"/>
                </a:cubicBezTo>
                <a:lnTo>
                  <a:pt x="89647" y="206878"/>
                </a:lnTo>
                <a:cubicBezTo>
                  <a:pt x="101068" y="206878"/>
                  <a:pt x="110335" y="197611"/>
                  <a:pt x="110335" y="186190"/>
                </a:cubicBezTo>
                <a:lnTo>
                  <a:pt x="110335" y="158606"/>
                </a:lnTo>
                <a:cubicBezTo>
                  <a:pt x="110335" y="147185"/>
                  <a:pt x="101068" y="137919"/>
                  <a:pt x="89647" y="137919"/>
                </a:cubicBezTo>
                <a:lnTo>
                  <a:pt x="82751" y="137919"/>
                </a:lnTo>
                <a:lnTo>
                  <a:pt x="82751" y="124127"/>
                </a:lnTo>
                <a:lnTo>
                  <a:pt x="165502" y="124127"/>
                </a:lnTo>
                <a:lnTo>
                  <a:pt x="165502" y="137919"/>
                </a:lnTo>
                <a:lnTo>
                  <a:pt x="158606" y="137919"/>
                </a:lnTo>
                <a:cubicBezTo>
                  <a:pt x="147185" y="137919"/>
                  <a:pt x="137919" y="147185"/>
                  <a:pt x="137919" y="158606"/>
                </a:cubicBezTo>
                <a:lnTo>
                  <a:pt x="137919" y="186190"/>
                </a:lnTo>
                <a:cubicBezTo>
                  <a:pt x="137919" y="197611"/>
                  <a:pt x="147185" y="206878"/>
                  <a:pt x="158606" y="206878"/>
                </a:cubicBezTo>
                <a:lnTo>
                  <a:pt x="199982" y="206878"/>
                </a:lnTo>
                <a:cubicBezTo>
                  <a:pt x="211403" y="206878"/>
                  <a:pt x="220670" y="197611"/>
                  <a:pt x="220670" y="186190"/>
                </a:cubicBezTo>
                <a:lnTo>
                  <a:pt x="220670" y="158606"/>
                </a:lnTo>
                <a:cubicBezTo>
                  <a:pt x="220670" y="147185"/>
                  <a:pt x="211403" y="137919"/>
                  <a:pt x="199982" y="137919"/>
                </a:cubicBezTo>
                <a:lnTo>
                  <a:pt x="193086" y="137919"/>
                </a:lnTo>
                <a:lnTo>
                  <a:pt x="193086" y="124127"/>
                </a:lnTo>
                <a:lnTo>
                  <a:pt x="234462" y="124127"/>
                </a:lnTo>
                <a:cubicBezTo>
                  <a:pt x="242090" y="124127"/>
                  <a:pt x="248253" y="117963"/>
                  <a:pt x="248253" y="110335"/>
                </a:cubicBezTo>
                <a:cubicBezTo>
                  <a:pt x="248253" y="102706"/>
                  <a:pt x="242090" y="96543"/>
                  <a:pt x="234462" y="96543"/>
                </a:cubicBezTo>
                <a:lnTo>
                  <a:pt x="137919" y="96543"/>
                </a:lnTo>
                <a:lnTo>
                  <a:pt x="137919" y="82751"/>
                </a:lnTo>
                <a:lnTo>
                  <a:pt x="144814" y="82751"/>
                </a:lnTo>
                <a:cubicBezTo>
                  <a:pt x="156236" y="82751"/>
                  <a:pt x="165502" y="73485"/>
                  <a:pt x="165502" y="62063"/>
                </a:cubicBezTo>
                <a:lnTo>
                  <a:pt x="165502" y="34480"/>
                </a:lnTo>
                <a:cubicBezTo>
                  <a:pt x="165502" y="23058"/>
                  <a:pt x="156236" y="13792"/>
                  <a:pt x="144814" y="13792"/>
                </a:cubicBezTo>
                <a:lnTo>
                  <a:pt x="103439" y="13792"/>
                </a:lnTo>
                <a:close/>
                <a:moveTo>
                  <a:pt x="193086" y="162054"/>
                </a:moveTo>
                <a:lnTo>
                  <a:pt x="196534" y="162054"/>
                </a:lnTo>
                <a:lnTo>
                  <a:pt x="196534" y="182742"/>
                </a:lnTo>
                <a:lnTo>
                  <a:pt x="162054" y="182742"/>
                </a:lnTo>
                <a:lnTo>
                  <a:pt x="162054" y="162054"/>
                </a:lnTo>
                <a:lnTo>
                  <a:pt x="193086" y="162054"/>
                </a:lnTo>
                <a:close/>
                <a:moveTo>
                  <a:pt x="82751" y="162054"/>
                </a:moveTo>
                <a:lnTo>
                  <a:pt x="86199" y="162054"/>
                </a:lnTo>
                <a:lnTo>
                  <a:pt x="86199" y="182742"/>
                </a:lnTo>
                <a:lnTo>
                  <a:pt x="51719" y="182742"/>
                </a:lnTo>
                <a:lnTo>
                  <a:pt x="51719" y="162054"/>
                </a:lnTo>
                <a:lnTo>
                  <a:pt x="82751" y="162054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9" name="Text 17"/>
          <p:cNvSpPr/>
          <p:nvPr/>
        </p:nvSpPr>
        <p:spPr>
          <a:xfrm>
            <a:off x="945202" y="4464826"/>
            <a:ext cx="2234281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708" y="4909785"/>
            <a:ext cx="5229871" cy="706143"/>
          </a:xfrm>
          <a:custGeom>
            <a:avLst/>
            <a:gdLst/>
            <a:ahLst/>
            <a:cxnLst/>
            <a:rect l="l" t="t" r="r" b="b"/>
            <a:pathLst>
              <a:path w="5229871" h="706143">
                <a:moveTo>
                  <a:pt x="73559" y="0"/>
                </a:moveTo>
                <a:lnTo>
                  <a:pt x="5156313" y="0"/>
                </a:lnTo>
                <a:cubicBezTo>
                  <a:pt x="5196938" y="0"/>
                  <a:pt x="5229871" y="32933"/>
                  <a:pt x="5229871" y="73559"/>
                </a:cubicBezTo>
                <a:lnTo>
                  <a:pt x="5229871" y="632584"/>
                </a:lnTo>
                <a:cubicBezTo>
                  <a:pt x="5229871" y="673210"/>
                  <a:pt x="5196938" y="706143"/>
                  <a:pt x="5156313" y="706143"/>
                </a:cubicBezTo>
                <a:lnTo>
                  <a:pt x="73559" y="706143"/>
                </a:lnTo>
                <a:cubicBezTo>
                  <a:pt x="32933" y="706143"/>
                  <a:pt x="0" y="673210"/>
                  <a:pt x="0" y="632584"/>
                </a:cubicBezTo>
                <a:lnTo>
                  <a:pt x="0" y="73559"/>
                </a:lnTo>
                <a:cubicBezTo>
                  <a:pt x="0" y="32961"/>
                  <a:pt x="32961" y="0"/>
                  <a:pt x="7355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76720" y="5023800"/>
            <a:ext cx="38617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eth0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11416" y="5023800"/>
            <a:ext cx="367783" cy="220670"/>
          </a:xfrm>
          <a:custGeom>
            <a:avLst/>
            <a:gdLst/>
            <a:ahLst/>
            <a:cxnLst/>
            <a:rect l="l" t="t" r="r" b="b"/>
            <a:pathLst>
              <a:path w="367783" h="220670">
                <a:moveTo>
                  <a:pt x="36779" y="0"/>
                </a:moveTo>
                <a:lnTo>
                  <a:pt x="331004" y="0"/>
                </a:lnTo>
                <a:cubicBezTo>
                  <a:pt x="351316" y="0"/>
                  <a:pt x="367783" y="16467"/>
                  <a:pt x="367783" y="36779"/>
                </a:cubicBezTo>
                <a:lnTo>
                  <a:pt x="367783" y="183891"/>
                </a:lnTo>
                <a:cubicBezTo>
                  <a:pt x="367783" y="204190"/>
                  <a:pt x="351303" y="220670"/>
                  <a:pt x="331004" y="220670"/>
                </a:cubicBezTo>
                <a:lnTo>
                  <a:pt x="36779" y="220670"/>
                </a:lnTo>
                <a:cubicBezTo>
                  <a:pt x="16467" y="220670"/>
                  <a:pt x="0" y="204203"/>
                  <a:pt x="0" y="183891"/>
                </a:cubicBezTo>
                <a:lnTo>
                  <a:pt x="0" y="36779"/>
                </a:lnTo>
                <a:cubicBezTo>
                  <a:pt x="0" y="16480"/>
                  <a:pt x="16480" y="0"/>
                  <a:pt x="3677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311416" y="5023800"/>
            <a:ext cx="422950" cy="220670"/>
          </a:xfrm>
          <a:prstGeom prst="rect">
            <a:avLst/>
          </a:prstGeom>
          <a:noFill/>
          <a:ln/>
        </p:spPr>
        <p:txBody>
          <a:bodyPr wrap="square" lIns="73557" tIns="36778" rIns="73557" bIns="36778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6720" y="5318026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externe / administration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2708" y="5733619"/>
            <a:ext cx="5229871" cy="926813"/>
          </a:xfrm>
          <a:custGeom>
            <a:avLst/>
            <a:gdLst/>
            <a:ahLst/>
            <a:cxnLst/>
            <a:rect l="l" t="t" r="r" b="b"/>
            <a:pathLst>
              <a:path w="5229871" h="926813">
                <a:moveTo>
                  <a:pt x="73561" y="0"/>
                </a:moveTo>
                <a:lnTo>
                  <a:pt x="5156310" y="0"/>
                </a:lnTo>
                <a:cubicBezTo>
                  <a:pt x="5196910" y="0"/>
                  <a:pt x="5229871" y="32962"/>
                  <a:pt x="5229871" y="73561"/>
                </a:cubicBezTo>
                <a:lnTo>
                  <a:pt x="5229871" y="853252"/>
                </a:lnTo>
                <a:cubicBezTo>
                  <a:pt x="5229871" y="893851"/>
                  <a:pt x="5196910" y="926813"/>
                  <a:pt x="5156310" y="926813"/>
                </a:cubicBezTo>
                <a:lnTo>
                  <a:pt x="73561" y="926813"/>
                </a:lnTo>
                <a:cubicBezTo>
                  <a:pt x="32962" y="926813"/>
                  <a:pt x="0" y="893851"/>
                  <a:pt x="0" y="853252"/>
                </a:cubicBezTo>
                <a:lnTo>
                  <a:pt x="0" y="73561"/>
                </a:lnTo>
                <a:cubicBezTo>
                  <a:pt x="0" y="32962"/>
                  <a:pt x="32962" y="0"/>
                  <a:pt x="7356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76720" y="5847634"/>
            <a:ext cx="349394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eth1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77414" y="5847634"/>
            <a:ext cx="597647" cy="220670"/>
          </a:xfrm>
          <a:custGeom>
            <a:avLst/>
            <a:gdLst/>
            <a:ahLst/>
            <a:cxnLst/>
            <a:rect l="l" t="t" r="r" b="b"/>
            <a:pathLst>
              <a:path w="597647" h="220670">
                <a:moveTo>
                  <a:pt x="36779" y="0"/>
                </a:moveTo>
                <a:lnTo>
                  <a:pt x="560868" y="0"/>
                </a:lnTo>
                <a:cubicBezTo>
                  <a:pt x="581181" y="0"/>
                  <a:pt x="597647" y="16467"/>
                  <a:pt x="597647" y="36779"/>
                </a:cubicBezTo>
                <a:lnTo>
                  <a:pt x="597647" y="183891"/>
                </a:lnTo>
                <a:cubicBezTo>
                  <a:pt x="597647" y="204190"/>
                  <a:pt x="581167" y="220670"/>
                  <a:pt x="560868" y="220670"/>
                </a:cubicBezTo>
                <a:lnTo>
                  <a:pt x="36779" y="220670"/>
                </a:lnTo>
                <a:cubicBezTo>
                  <a:pt x="16467" y="220670"/>
                  <a:pt x="0" y="204203"/>
                  <a:pt x="0" y="183891"/>
                </a:cubicBezTo>
                <a:lnTo>
                  <a:pt x="0" y="36779"/>
                </a:lnTo>
                <a:cubicBezTo>
                  <a:pt x="0" y="16480"/>
                  <a:pt x="16480" y="0"/>
                  <a:pt x="36779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077414" y="5847634"/>
            <a:ext cx="652814" cy="220670"/>
          </a:xfrm>
          <a:prstGeom prst="rect">
            <a:avLst/>
          </a:prstGeom>
          <a:noFill/>
          <a:ln/>
        </p:spPr>
        <p:txBody>
          <a:bodyPr wrap="square" lIns="73557" tIns="36778" rIns="73557" bIns="36778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INTERNE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6720" y="6141861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 NAC géré : 192.168.100.0/24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6720" y="6362530"/>
            <a:ext cx="506620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IP: 192.168.100.10/24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0990" y="1254139"/>
            <a:ext cx="5616043" cy="4025383"/>
          </a:xfrm>
          <a:custGeom>
            <a:avLst/>
            <a:gdLst/>
            <a:ahLst/>
            <a:cxnLst/>
            <a:rect l="l" t="t" r="r" b="b"/>
            <a:pathLst>
              <a:path w="5616043" h="4025383">
                <a:moveTo>
                  <a:pt x="110336" y="0"/>
                </a:moveTo>
                <a:lnTo>
                  <a:pt x="5505708" y="0"/>
                </a:lnTo>
                <a:cubicBezTo>
                  <a:pt x="5566644" y="0"/>
                  <a:pt x="5616043" y="49399"/>
                  <a:pt x="5616043" y="110336"/>
                </a:cubicBezTo>
                <a:lnTo>
                  <a:pt x="5616043" y="3915047"/>
                </a:lnTo>
                <a:cubicBezTo>
                  <a:pt x="5616043" y="3975943"/>
                  <a:pt x="5566604" y="4025383"/>
                  <a:pt x="5505708" y="4025383"/>
                </a:cubicBezTo>
                <a:lnTo>
                  <a:pt x="110336" y="4025383"/>
                </a:lnTo>
                <a:cubicBezTo>
                  <a:pt x="49399" y="4025383"/>
                  <a:pt x="0" y="3975984"/>
                  <a:pt x="0" y="3915047"/>
                </a:cubicBezTo>
                <a:lnTo>
                  <a:pt x="0" y="110336"/>
                </a:lnTo>
                <a:cubicBezTo>
                  <a:pt x="0" y="49440"/>
                  <a:pt x="49440" y="0"/>
                  <a:pt x="11033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398559" y="1478431"/>
            <a:ext cx="275837" cy="220670"/>
          </a:xfrm>
          <a:custGeom>
            <a:avLst/>
            <a:gdLst/>
            <a:ahLst/>
            <a:cxnLst/>
            <a:rect l="l" t="t" r="r" b="b"/>
            <a:pathLst>
              <a:path w="275837" h="220670">
                <a:moveTo>
                  <a:pt x="179251" y="90725"/>
                </a:moveTo>
                <a:cubicBezTo>
                  <a:pt x="184509" y="89302"/>
                  <a:pt x="190026" y="91802"/>
                  <a:pt x="192396" y="96672"/>
                </a:cubicBezTo>
                <a:lnTo>
                  <a:pt x="200413" y="112878"/>
                </a:lnTo>
                <a:cubicBezTo>
                  <a:pt x="204852" y="113481"/>
                  <a:pt x="209205" y="114688"/>
                  <a:pt x="213300" y="116369"/>
                </a:cubicBezTo>
                <a:lnTo>
                  <a:pt x="228385" y="106327"/>
                </a:lnTo>
                <a:cubicBezTo>
                  <a:pt x="232910" y="103310"/>
                  <a:pt x="238901" y="103913"/>
                  <a:pt x="242737" y="107749"/>
                </a:cubicBezTo>
                <a:lnTo>
                  <a:pt x="251012" y="116024"/>
                </a:lnTo>
                <a:cubicBezTo>
                  <a:pt x="254848" y="119860"/>
                  <a:pt x="255451" y="125894"/>
                  <a:pt x="252434" y="130376"/>
                </a:cubicBezTo>
                <a:lnTo>
                  <a:pt x="242392" y="145418"/>
                </a:lnTo>
                <a:cubicBezTo>
                  <a:pt x="243211" y="147444"/>
                  <a:pt x="243943" y="149555"/>
                  <a:pt x="244547" y="151754"/>
                </a:cubicBezTo>
                <a:cubicBezTo>
                  <a:pt x="245150" y="153952"/>
                  <a:pt x="245538" y="156107"/>
                  <a:pt x="245840" y="158305"/>
                </a:cubicBezTo>
                <a:lnTo>
                  <a:pt x="262088" y="166321"/>
                </a:lnTo>
                <a:cubicBezTo>
                  <a:pt x="266959" y="168735"/>
                  <a:pt x="269458" y="174251"/>
                  <a:pt x="268036" y="179467"/>
                </a:cubicBezTo>
                <a:lnTo>
                  <a:pt x="265019" y="190759"/>
                </a:lnTo>
                <a:cubicBezTo>
                  <a:pt x="263597" y="195974"/>
                  <a:pt x="258727" y="199508"/>
                  <a:pt x="253296" y="199163"/>
                </a:cubicBezTo>
                <a:lnTo>
                  <a:pt x="235194" y="197999"/>
                </a:lnTo>
                <a:cubicBezTo>
                  <a:pt x="232479" y="201490"/>
                  <a:pt x="229333" y="204723"/>
                  <a:pt x="225755" y="207481"/>
                </a:cubicBezTo>
                <a:lnTo>
                  <a:pt x="226919" y="225540"/>
                </a:lnTo>
                <a:cubicBezTo>
                  <a:pt x="227264" y="230970"/>
                  <a:pt x="223730" y="235884"/>
                  <a:pt x="218515" y="237263"/>
                </a:cubicBezTo>
                <a:lnTo>
                  <a:pt x="207223" y="240280"/>
                </a:lnTo>
                <a:cubicBezTo>
                  <a:pt x="201964" y="241702"/>
                  <a:pt x="196491" y="239202"/>
                  <a:pt x="194077" y="234332"/>
                </a:cubicBezTo>
                <a:lnTo>
                  <a:pt x="186061" y="218127"/>
                </a:lnTo>
                <a:cubicBezTo>
                  <a:pt x="181621" y="217523"/>
                  <a:pt x="177268" y="216317"/>
                  <a:pt x="173174" y="214636"/>
                </a:cubicBezTo>
                <a:lnTo>
                  <a:pt x="158089" y="224678"/>
                </a:lnTo>
                <a:cubicBezTo>
                  <a:pt x="153564" y="227695"/>
                  <a:pt x="147573" y="227092"/>
                  <a:pt x="143737" y="223256"/>
                </a:cubicBezTo>
                <a:lnTo>
                  <a:pt x="135462" y="214981"/>
                </a:lnTo>
                <a:cubicBezTo>
                  <a:pt x="131626" y="211145"/>
                  <a:pt x="131023" y="205154"/>
                  <a:pt x="134040" y="200628"/>
                </a:cubicBezTo>
                <a:lnTo>
                  <a:pt x="144082" y="185544"/>
                </a:lnTo>
                <a:cubicBezTo>
                  <a:pt x="143263" y="183518"/>
                  <a:pt x="142530" y="181406"/>
                  <a:pt x="141927" y="179208"/>
                </a:cubicBezTo>
                <a:cubicBezTo>
                  <a:pt x="141323" y="177010"/>
                  <a:pt x="140936" y="174812"/>
                  <a:pt x="140634" y="172657"/>
                </a:cubicBezTo>
                <a:lnTo>
                  <a:pt x="124385" y="164640"/>
                </a:lnTo>
                <a:cubicBezTo>
                  <a:pt x="119515" y="162227"/>
                  <a:pt x="117058" y="156710"/>
                  <a:pt x="118438" y="151495"/>
                </a:cubicBezTo>
                <a:lnTo>
                  <a:pt x="121455" y="140203"/>
                </a:lnTo>
                <a:cubicBezTo>
                  <a:pt x="122877" y="134988"/>
                  <a:pt x="127747" y="131454"/>
                  <a:pt x="133178" y="131798"/>
                </a:cubicBezTo>
                <a:lnTo>
                  <a:pt x="151236" y="132962"/>
                </a:lnTo>
                <a:cubicBezTo>
                  <a:pt x="153952" y="129471"/>
                  <a:pt x="157098" y="126239"/>
                  <a:pt x="160675" y="123480"/>
                </a:cubicBezTo>
                <a:lnTo>
                  <a:pt x="159511" y="105465"/>
                </a:lnTo>
                <a:cubicBezTo>
                  <a:pt x="159167" y="100034"/>
                  <a:pt x="162701" y="95121"/>
                  <a:pt x="167916" y="93742"/>
                </a:cubicBezTo>
                <a:lnTo>
                  <a:pt x="179208" y="90725"/>
                </a:lnTo>
                <a:close/>
                <a:moveTo>
                  <a:pt x="193258" y="146538"/>
                </a:moveTo>
                <a:cubicBezTo>
                  <a:pt x="182792" y="146550"/>
                  <a:pt x="174304" y="155057"/>
                  <a:pt x="174316" y="165524"/>
                </a:cubicBezTo>
                <a:cubicBezTo>
                  <a:pt x="174328" y="175990"/>
                  <a:pt x="182835" y="184478"/>
                  <a:pt x="193301" y="184466"/>
                </a:cubicBezTo>
                <a:cubicBezTo>
                  <a:pt x="203768" y="184454"/>
                  <a:pt x="212256" y="175947"/>
                  <a:pt x="212244" y="165481"/>
                </a:cubicBezTo>
                <a:cubicBezTo>
                  <a:pt x="212232" y="155014"/>
                  <a:pt x="203725" y="146527"/>
                  <a:pt x="193258" y="146538"/>
                </a:cubicBezTo>
                <a:close/>
                <a:moveTo>
                  <a:pt x="96931" y="-19610"/>
                </a:moveTo>
                <a:lnTo>
                  <a:pt x="108223" y="-16593"/>
                </a:lnTo>
                <a:cubicBezTo>
                  <a:pt x="113438" y="-15171"/>
                  <a:pt x="116972" y="-10258"/>
                  <a:pt x="116627" y="-4870"/>
                </a:cubicBezTo>
                <a:lnTo>
                  <a:pt x="115464" y="13145"/>
                </a:lnTo>
                <a:cubicBezTo>
                  <a:pt x="119041" y="15904"/>
                  <a:pt x="122187" y="19093"/>
                  <a:pt x="124902" y="22627"/>
                </a:cubicBezTo>
                <a:lnTo>
                  <a:pt x="143004" y="21464"/>
                </a:lnTo>
                <a:cubicBezTo>
                  <a:pt x="148392" y="21119"/>
                  <a:pt x="153305" y="24653"/>
                  <a:pt x="154727" y="29868"/>
                </a:cubicBezTo>
                <a:lnTo>
                  <a:pt x="157744" y="41160"/>
                </a:lnTo>
                <a:cubicBezTo>
                  <a:pt x="159124" y="46375"/>
                  <a:pt x="156667" y="51892"/>
                  <a:pt x="151797" y="54305"/>
                </a:cubicBezTo>
                <a:lnTo>
                  <a:pt x="135548" y="62322"/>
                </a:lnTo>
                <a:cubicBezTo>
                  <a:pt x="135246" y="64520"/>
                  <a:pt x="134815" y="66718"/>
                  <a:pt x="134255" y="68873"/>
                </a:cubicBezTo>
                <a:cubicBezTo>
                  <a:pt x="133695" y="71028"/>
                  <a:pt x="132919" y="73183"/>
                  <a:pt x="132100" y="75209"/>
                </a:cubicBezTo>
                <a:lnTo>
                  <a:pt x="142142" y="90294"/>
                </a:lnTo>
                <a:cubicBezTo>
                  <a:pt x="145159" y="94819"/>
                  <a:pt x="144556" y="100810"/>
                  <a:pt x="140720" y="104646"/>
                </a:cubicBezTo>
                <a:lnTo>
                  <a:pt x="132445" y="112921"/>
                </a:lnTo>
                <a:cubicBezTo>
                  <a:pt x="128609" y="116757"/>
                  <a:pt x="122618" y="117360"/>
                  <a:pt x="118093" y="114343"/>
                </a:cubicBezTo>
                <a:lnTo>
                  <a:pt x="103008" y="104301"/>
                </a:lnTo>
                <a:cubicBezTo>
                  <a:pt x="98913" y="105982"/>
                  <a:pt x="94560" y="107189"/>
                  <a:pt x="90121" y="107792"/>
                </a:cubicBezTo>
                <a:lnTo>
                  <a:pt x="82105" y="123997"/>
                </a:lnTo>
                <a:cubicBezTo>
                  <a:pt x="79691" y="128868"/>
                  <a:pt x="74174" y="131324"/>
                  <a:pt x="68959" y="129945"/>
                </a:cubicBezTo>
                <a:lnTo>
                  <a:pt x="57667" y="126928"/>
                </a:lnTo>
                <a:cubicBezTo>
                  <a:pt x="52409" y="125506"/>
                  <a:pt x="48918" y="120593"/>
                  <a:pt x="49263" y="115205"/>
                </a:cubicBezTo>
                <a:lnTo>
                  <a:pt x="50426" y="97146"/>
                </a:lnTo>
                <a:cubicBezTo>
                  <a:pt x="46849" y="94388"/>
                  <a:pt x="43703" y="91199"/>
                  <a:pt x="40988" y="87664"/>
                </a:cubicBezTo>
                <a:lnTo>
                  <a:pt x="22886" y="88828"/>
                </a:lnTo>
                <a:cubicBezTo>
                  <a:pt x="17498" y="89173"/>
                  <a:pt x="12585" y="85639"/>
                  <a:pt x="11163" y="80424"/>
                </a:cubicBezTo>
                <a:lnTo>
                  <a:pt x="8146" y="69132"/>
                </a:lnTo>
                <a:cubicBezTo>
                  <a:pt x="6767" y="63917"/>
                  <a:pt x="9223" y="58400"/>
                  <a:pt x="14094" y="55986"/>
                </a:cubicBezTo>
                <a:lnTo>
                  <a:pt x="30342" y="47970"/>
                </a:lnTo>
                <a:cubicBezTo>
                  <a:pt x="30644" y="45772"/>
                  <a:pt x="31075" y="43617"/>
                  <a:pt x="31635" y="41419"/>
                </a:cubicBezTo>
                <a:cubicBezTo>
                  <a:pt x="32238" y="39221"/>
                  <a:pt x="32928" y="37109"/>
                  <a:pt x="33790" y="35083"/>
                </a:cubicBezTo>
                <a:lnTo>
                  <a:pt x="23748" y="20041"/>
                </a:lnTo>
                <a:cubicBezTo>
                  <a:pt x="20731" y="15516"/>
                  <a:pt x="21334" y="9525"/>
                  <a:pt x="25170" y="5689"/>
                </a:cubicBezTo>
                <a:lnTo>
                  <a:pt x="33445" y="-2586"/>
                </a:lnTo>
                <a:cubicBezTo>
                  <a:pt x="37281" y="-6422"/>
                  <a:pt x="43272" y="-7025"/>
                  <a:pt x="47797" y="-4008"/>
                </a:cubicBezTo>
                <a:lnTo>
                  <a:pt x="62882" y="6034"/>
                </a:lnTo>
                <a:cubicBezTo>
                  <a:pt x="66977" y="4353"/>
                  <a:pt x="71330" y="3146"/>
                  <a:pt x="75769" y="2543"/>
                </a:cubicBezTo>
                <a:lnTo>
                  <a:pt x="83786" y="-13663"/>
                </a:lnTo>
                <a:cubicBezTo>
                  <a:pt x="86199" y="-18533"/>
                  <a:pt x="91673" y="-20989"/>
                  <a:pt x="96931" y="-19610"/>
                </a:cubicBezTo>
                <a:close/>
                <a:moveTo>
                  <a:pt x="82924" y="36204"/>
                </a:moveTo>
                <a:cubicBezTo>
                  <a:pt x="72457" y="36204"/>
                  <a:pt x="63960" y="44701"/>
                  <a:pt x="63960" y="55167"/>
                </a:cubicBezTo>
                <a:cubicBezTo>
                  <a:pt x="63960" y="65634"/>
                  <a:pt x="72457" y="74131"/>
                  <a:pt x="82924" y="74131"/>
                </a:cubicBezTo>
                <a:cubicBezTo>
                  <a:pt x="93390" y="74131"/>
                  <a:pt x="101887" y="65634"/>
                  <a:pt x="101887" y="55167"/>
                </a:cubicBezTo>
                <a:cubicBezTo>
                  <a:pt x="101887" y="44701"/>
                  <a:pt x="93390" y="36204"/>
                  <a:pt x="82924" y="3620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3" name="Text 31"/>
          <p:cNvSpPr/>
          <p:nvPr/>
        </p:nvSpPr>
        <p:spPr>
          <a:xfrm>
            <a:off x="6784731" y="1441711"/>
            <a:ext cx="2749176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Assistant de configuration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98559" y="1882992"/>
            <a:ext cx="5314462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L'assistant de configuration initial permet de définir les paramètres principaux du système NAC via l'interface Web.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2237" y="2511901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516249" y="2625912"/>
            <a:ext cx="680398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951078" y="2625912"/>
            <a:ext cx="64362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nac.lan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2237" y="3078287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516249" y="3192298"/>
            <a:ext cx="91026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 géré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223155" y="3192298"/>
            <a:ext cx="136999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192.168.100.0/24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2237" y="3644669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516249" y="3758685"/>
            <a:ext cx="1158516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RADIUS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99627" y="3758685"/>
            <a:ext cx="48731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02237" y="4211056"/>
            <a:ext cx="5229871" cy="448695"/>
          </a:xfrm>
          <a:custGeom>
            <a:avLst/>
            <a:gdLst/>
            <a:ahLst/>
            <a:cxnLst/>
            <a:rect l="l" t="t" r="r" b="b"/>
            <a:pathLst>
              <a:path w="5229871" h="448695">
                <a:moveTo>
                  <a:pt x="73555" y="0"/>
                </a:moveTo>
                <a:lnTo>
                  <a:pt x="5156317" y="0"/>
                </a:lnTo>
                <a:cubicBezTo>
                  <a:pt x="5196940" y="0"/>
                  <a:pt x="5229871" y="32932"/>
                  <a:pt x="5229871" y="73555"/>
                </a:cubicBezTo>
                <a:lnTo>
                  <a:pt x="5229871" y="375140"/>
                </a:lnTo>
                <a:cubicBezTo>
                  <a:pt x="5229871" y="415764"/>
                  <a:pt x="5196940" y="448695"/>
                  <a:pt x="5156317" y="448695"/>
                </a:cubicBezTo>
                <a:lnTo>
                  <a:pt x="73555" y="448695"/>
                </a:lnTo>
                <a:cubicBezTo>
                  <a:pt x="32959" y="448695"/>
                  <a:pt x="0" y="415736"/>
                  <a:pt x="0" y="375140"/>
                </a:cubicBezTo>
                <a:lnTo>
                  <a:pt x="0" y="73555"/>
                </a:lnTo>
                <a:cubicBezTo>
                  <a:pt x="0" y="32959"/>
                  <a:pt x="32959" y="0"/>
                  <a:pt x="735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516249" y="4325071"/>
            <a:ext cx="106657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admin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19626" y="4325071"/>
            <a:ext cx="468923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Défini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10990" y="5468817"/>
            <a:ext cx="5616043" cy="1386541"/>
          </a:xfrm>
          <a:custGeom>
            <a:avLst/>
            <a:gdLst/>
            <a:ahLst/>
            <a:cxnLst/>
            <a:rect l="l" t="t" r="r" b="b"/>
            <a:pathLst>
              <a:path w="5616043" h="1386541">
                <a:moveTo>
                  <a:pt x="110341" y="0"/>
                </a:moveTo>
                <a:lnTo>
                  <a:pt x="5505702" y="0"/>
                </a:lnTo>
                <a:cubicBezTo>
                  <a:pt x="5566642" y="0"/>
                  <a:pt x="5616043" y="49401"/>
                  <a:pt x="5616043" y="110341"/>
                </a:cubicBezTo>
                <a:lnTo>
                  <a:pt x="5616043" y="1276200"/>
                </a:lnTo>
                <a:cubicBezTo>
                  <a:pt x="5616043" y="1337140"/>
                  <a:pt x="5566642" y="1386541"/>
                  <a:pt x="5505702" y="1386541"/>
                </a:cubicBezTo>
                <a:lnTo>
                  <a:pt x="110341" y="1386541"/>
                </a:lnTo>
                <a:cubicBezTo>
                  <a:pt x="49401" y="1386541"/>
                  <a:pt x="0" y="1337140"/>
                  <a:pt x="0" y="1276200"/>
                </a:cubicBezTo>
                <a:lnTo>
                  <a:pt x="0" y="110341"/>
                </a:lnTo>
                <a:cubicBezTo>
                  <a:pt x="0" y="49442"/>
                  <a:pt x="49442" y="0"/>
                  <a:pt x="110341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421545" y="5693163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26389" y="100566"/>
                </a:moveTo>
                <a:lnTo>
                  <a:pt x="57825" y="100566"/>
                </a:lnTo>
                <a:cubicBezTo>
                  <a:pt x="58867" y="123732"/>
                  <a:pt x="64003" y="145066"/>
                  <a:pt x="71294" y="160689"/>
                </a:cubicBezTo>
                <a:cubicBezTo>
                  <a:pt x="75388" y="169489"/>
                  <a:pt x="79806" y="175702"/>
                  <a:pt x="83900" y="179510"/>
                </a:cubicBezTo>
                <a:cubicBezTo>
                  <a:pt x="87923" y="183281"/>
                  <a:pt x="90689" y="183891"/>
                  <a:pt x="92125" y="183891"/>
                </a:cubicBezTo>
                <a:cubicBezTo>
                  <a:pt x="93562" y="183891"/>
                  <a:pt x="96327" y="183281"/>
                  <a:pt x="100350" y="179510"/>
                </a:cubicBezTo>
                <a:cubicBezTo>
                  <a:pt x="104445" y="175702"/>
                  <a:pt x="108862" y="169453"/>
                  <a:pt x="112957" y="160689"/>
                </a:cubicBezTo>
                <a:cubicBezTo>
                  <a:pt x="120248" y="145066"/>
                  <a:pt x="125384" y="123732"/>
                  <a:pt x="126425" y="100566"/>
                </a:cubicBezTo>
                <a:close/>
                <a:moveTo>
                  <a:pt x="57789" y="83326"/>
                </a:moveTo>
                <a:lnTo>
                  <a:pt x="126354" y="83326"/>
                </a:lnTo>
                <a:cubicBezTo>
                  <a:pt x="125348" y="60160"/>
                  <a:pt x="120212" y="38826"/>
                  <a:pt x="112921" y="23202"/>
                </a:cubicBezTo>
                <a:cubicBezTo>
                  <a:pt x="108826" y="14438"/>
                  <a:pt x="104409" y="8189"/>
                  <a:pt x="100314" y="4382"/>
                </a:cubicBezTo>
                <a:cubicBezTo>
                  <a:pt x="96292" y="611"/>
                  <a:pt x="93526" y="0"/>
                  <a:pt x="92089" y="0"/>
                </a:cubicBezTo>
                <a:cubicBezTo>
                  <a:pt x="90653" y="0"/>
                  <a:pt x="87887" y="611"/>
                  <a:pt x="83865" y="4382"/>
                </a:cubicBezTo>
                <a:cubicBezTo>
                  <a:pt x="79770" y="8189"/>
                  <a:pt x="75352" y="14438"/>
                  <a:pt x="71258" y="23202"/>
                </a:cubicBezTo>
                <a:cubicBezTo>
                  <a:pt x="63967" y="38826"/>
                  <a:pt x="58831" y="60160"/>
                  <a:pt x="57789" y="83326"/>
                </a:cubicBezTo>
                <a:close/>
                <a:moveTo>
                  <a:pt x="40549" y="83326"/>
                </a:moveTo>
                <a:cubicBezTo>
                  <a:pt x="41807" y="52581"/>
                  <a:pt x="49744" y="24028"/>
                  <a:pt x="61345" y="5280"/>
                </a:cubicBezTo>
                <a:cubicBezTo>
                  <a:pt x="28266" y="16988"/>
                  <a:pt x="3915" y="47122"/>
                  <a:pt x="539" y="83326"/>
                </a:cubicBezTo>
                <a:lnTo>
                  <a:pt x="40549" y="83326"/>
                </a:lnTo>
                <a:close/>
                <a:moveTo>
                  <a:pt x="539" y="100566"/>
                </a:moveTo>
                <a:cubicBezTo>
                  <a:pt x="3915" y="136769"/>
                  <a:pt x="28266" y="166903"/>
                  <a:pt x="61345" y="178612"/>
                </a:cubicBezTo>
                <a:cubicBezTo>
                  <a:pt x="49744" y="159863"/>
                  <a:pt x="41807" y="131310"/>
                  <a:pt x="40549" y="100566"/>
                </a:cubicBezTo>
                <a:lnTo>
                  <a:pt x="539" y="100566"/>
                </a:lnTo>
                <a:close/>
                <a:moveTo>
                  <a:pt x="143629" y="100566"/>
                </a:moveTo>
                <a:cubicBezTo>
                  <a:pt x="142372" y="131310"/>
                  <a:pt x="134435" y="159863"/>
                  <a:pt x="122834" y="178612"/>
                </a:cubicBezTo>
                <a:cubicBezTo>
                  <a:pt x="155913" y="166867"/>
                  <a:pt x="180264" y="136769"/>
                  <a:pt x="183640" y="100566"/>
                </a:cubicBezTo>
                <a:lnTo>
                  <a:pt x="143629" y="100566"/>
                </a:lnTo>
                <a:close/>
                <a:moveTo>
                  <a:pt x="183640" y="83326"/>
                </a:moveTo>
                <a:cubicBezTo>
                  <a:pt x="180264" y="47122"/>
                  <a:pt x="155913" y="16988"/>
                  <a:pt x="122834" y="5280"/>
                </a:cubicBezTo>
                <a:cubicBezTo>
                  <a:pt x="134435" y="24028"/>
                  <a:pt x="142372" y="52581"/>
                  <a:pt x="143629" y="83326"/>
                </a:cubicBezTo>
                <a:lnTo>
                  <a:pt x="183640" y="83326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9" name="Text 47"/>
          <p:cNvSpPr/>
          <p:nvPr/>
        </p:nvSpPr>
        <p:spPr>
          <a:xfrm>
            <a:off x="6738758" y="5656385"/>
            <a:ext cx="114932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Web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02237" y="6027845"/>
            <a:ext cx="5229871" cy="375138"/>
          </a:xfrm>
          <a:custGeom>
            <a:avLst/>
            <a:gdLst/>
            <a:ahLst/>
            <a:cxnLst/>
            <a:rect l="l" t="t" r="r" b="b"/>
            <a:pathLst>
              <a:path w="5229871" h="375138">
                <a:moveTo>
                  <a:pt x="73557" y="0"/>
                </a:moveTo>
                <a:lnTo>
                  <a:pt x="5156314" y="0"/>
                </a:lnTo>
                <a:cubicBezTo>
                  <a:pt x="5196939" y="0"/>
                  <a:pt x="5229871" y="32933"/>
                  <a:pt x="5229871" y="73557"/>
                </a:cubicBezTo>
                <a:lnTo>
                  <a:pt x="5229871" y="301581"/>
                </a:lnTo>
                <a:cubicBezTo>
                  <a:pt x="5229871" y="342206"/>
                  <a:pt x="5196939" y="375138"/>
                  <a:pt x="5156314" y="375138"/>
                </a:cubicBezTo>
                <a:lnTo>
                  <a:pt x="73557" y="375138"/>
                </a:lnTo>
                <a:cubicBezTo>
                  <a:pt x="32960" y="375138"/>
                  <a:pt x="0" y="342179"/>
                  <a:pt x="0" y="301581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361781" y="6024167"/>
            <a:ext cx="5296072" cy="367783"/>
          </a:xfrm>
          <a:prstGeom prst="rect">
            <a:avLst/>
          </a:prstGeom>
          <a:noFill/>
          <a:ln/>
        </p:spPr>
        <p:txBody>
          <a:bodyPr wrap="square" lIns="0" tIns="73557" rIns="0" bIns="73557" rtlCol="0" anchor="ctr"/>
          <a:lstStyle/>
          <a:p>
            <a:pPr algn="ctr">
              <a:lnSpc>
                <a:spcPct val="120000"/>
              </a:lnSpc>
            </a:pPr>
            <a:r>
              <a:rPr lang="en-US" sz="1158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https://192.168.100.10:1443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66378" y="6480219"/>
            <a:ext cx="5305267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par défaut : admin / admin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republic.brightspotcdn.com/da36963680119c54328e24a00154b5557416aaa2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112" r="112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238636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238636">
              <a:alpha val="14902"/>
            </a:srgbClr>
          </a:solidFill>
          <a:ln w="10160">
            <a:solidFill>
              <a:srgbClr val="238636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5753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Active Directory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23863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&amp; NPS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5524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du serveur d'identités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du service RADIUS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38636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1608" y="351608"/>
            <a:ext cx="52741" cy="351608"/>
          </a:xfrm>
          <a:custGeom>
            <a:avLst/>
            <a:gdLst/>
            <a:ahLst/>
            <a:cxnLst/>
            <a:rect l="l" t="t" r="r" b="b"/>
            <a:pathLst>
              <a:path w="52741" h="351608">
                <a:moveTo>
                  <a:pt x="26371" y="0"/>
                </a:moveTo>
                <a:lnTo>
                  <a:pt x="26371" y="0"/>
                </a:lnTo>
                <a:cubicBezTo>
                  <a:pt x="40925" y="0"/>
                  <a:pt x="52741" y="11816"/>
                  <a:pt x="52741" y="26371"/>
                </a:cubicBezTo>
                <a:lnTo>
                  <a:pt x="52741" y="325237"/>
                </a:lnTo>
                <a:cubicBezTo>
                  <a:pt x="52741" y="339792"/>
                  <a:pt x="40925" y="351608"/>
                  <a:pt x="26371" y="351608"/>
                </a:cubicBezTo>
                <a:lnTo>
                  <a:pt x="26371" y="351608"/>
                </a:lnTo>
                <a:cubicBezTo>
                  <a:pt x="11816" y="351608"/>
                  <a:pt x="0" y="339792"/>
                  <a:pt x="0" y="325237"/>
                </a:cubicBezTo>
                <a:lnTo>
                  <a:pt x="0" y="26371"/>
                </a:lnTo>
                <a:cubicBezTo>
                  <a:pt x="0" y="11816"/>
                  <a:pt x="11816" y="0"/>
                  <a:pt x="26371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" name="Text 1"/>
          <p:cNvSpPr/>
          <p:nvPr/>
        </p:nvSpPr>
        <p:spPr>
          <a:xfrm>
            <a:off x="509831" y="351608"/>
            <a:ext cx="486976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2572" y="773537"/>
            <a:ext cx="1135693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Installation des rôles et création du domaine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5124" y="1198983"/>
            <a:ext cx="5632757" cy="3848347"/>
          </a:xfrm>
          <a:custGeom>
            <a:avLst/>
            <a:gdLst/>
            <a:ahLst/>
            <a:cxnLst/>
            <a:rect l="l" t="t" r="r" b="b"/>
            <a:pathLst>
              <a:path w="5632757" h="3848347">
                <a:moveTo>
                  <a:pt x="105483" y="0"/>
                </a:moveTo>
                <a:lnTo>
                  <a:pt x="5527274" y="0"/>
                </a:lnTo>
                <a:cubicBezTo>
                  <a:pt x="5585530" y="0"/>
                  <a:pt x="5632757" y="47226"/>
                  <a:pt x="5632757" y="105483"/>
                </a:cubicBezTo>
                <a:lnTo>
                  <a:pt x="5632757" y="3742864"/>
                </a:lnTo>
                <a:cubicBezTo>
                  <a:pt x="5632757" y="3801121"/>
                  <a:pt x="5585530" y="3848347"/>
                  <a:pt x="5527274" y="3848347"/>
                </a:cubicBezTo>
                <a:lnTo>
                  <a:pt x="105483" y="3848347"/>
                </a:lnTo>
                <a:cubicBezTo>
                  <a:pt x="47226" y="3848347"/>
                  <a:pt x="0" y="3801121"/>
                  <a:pt x="0" y="3742864"/>
                </a:cubicBezTo>
                <a:lnTo>
                  <a:pt x="0" y="105483"/>
                </a:lnTo>
                <a:cubicBezTo>
                  <a:pt x="0" y="47265"/>
                  <a:pt x="47265" y="0"/>
                  <a:pt x="105483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7629" y="1413410"/>
            <a:ext cx="237335" cy="210965"/>
          </a:xfrm>
          <a:custGeom>
            <a:avLst/>
            <a:gdLst/>
            <a:ahLst/>
            <a:cxnLst/>
            <a:rect l="l" t="t" r="r" b="b"/>
            <a:pathLst>
              <a:path w="237335" h="210965">
                <a:moveTo>
                  <a:pt x="102186" y="36260"/>
                </a:moveTo>
                <a:lnTo>
                  <a:pt x="135149" y="36260"/>
                </a:lnTo>
                <a:lnTo>
                  <a:pt x="135149" y="56037"/>
                </a:lnTo>
                <a:lnTo>
                  <a:pt x="102186" y="56037"/>
                </a:lnTo>
                <a:lnTo>
                  <a:pt x="102186" y="36260"/>
                </a:lnTo>
                <a:close/>
                <a:moveTo>
                  <a:pt x="98890" y="13185"/>
                </a:moveTo>
                <a:cubicBezTo>
                  <a:pt x="87971" y="13185"/>
                  <a:pt x="79112" y="22044"/>
                  <a:pt x="79112" y="32963"/>
                </a:cubicBezTo>
                <a:lnTo>
                  <a:pt x="79112" y="59334"/>
                </a:lnTo>
                <a:cubicBezTo>
                  <a:pt x="79112" y="70253"/>
                  <a:pt x="87971" y="79112"/>
                  <a:pt x="98890" y="79112"/>
                </a:cubicBezTo>
                <a:lnTo>
                  <a:pt x="105482" y="79112"/>
                </a:lnTo>
                <a:lnTo>
                  <a:pt x="105482" y="92297"/>
                </a:lnTo>
                <a:lnTo>
                  <a:pt x="13185" y="92297"/>
                </a:lnTo>
                <a:cubicBezTo>
                  <a:pt x="5892" y="92297"/>
                  <a:pt x="0" y="98189"/>
                  <a:pt x="0" y="105482"/>
                </a:cubicBezTo>
                <a:cubicBezTo>
                  <a:pt x="0" y="112775"/>
                  <a:pt x="5892" y="118668"/>
                  <a:pt x="13185" y="118668"/>
                </a:cubicBezTo>
                <a:lnTo>
                  <a:pt x="52741" y="118668"/>
                </a:lnTo>
                <a:lnTo>
                  <a:pt x="52741" y="131853"/>
                </a:lnTo>
                <a:lnTo>
                  <a:pt x="46149" y="131853"/>
                </a:lnTo>
                <a:cubicBezTo>
                  <a:pt x="35229" y="131853"/>
                  <a:pt x="26371" y="140712"/>
                  <a:pt x="26371" y="151631"/>
                </a:cubicBezTo>
                <a:lnTo>
                  <a:pt x="26371" y="178001"/>
                </a:lnTo>
                <a:cubicBezTo>
                  <a:pt x="26371" y="188921"/>
                  <a:pt x="35229" y="197779"/>
                  <a:pt x="46149" y="197779"/>
                </a:cubicBezTo>
                <a:lnTo>
                  <a:pt x="85704" y="197779"/>
                </a:lnTo>
                <a:cubicBezTo>
                  <a:pt x="96623" y="197779"/>
                  <a:pt x="105482" y="188921"/>
                  <a:pt x="105482" y="178001"/>
                </a:cubicBezTo>
                <a:lnTo>
                  <a:pt x="105482" y="151631"/>
                </a:lnTo>
                <a:cubicBezTo>
                  <a:pt x="105482" y="140712"/>
                  <a:pt x="96623" y="131853"/>
                  <a:pt x="85704" y="131853"/>
                </a:cubicBezTo>
                <a:lnTo>
                  <a:pt x="79112" y="131853"/>
                </a:lnTo>
                <a:lnTo>
                  <a:pt x="79112" y="118668"/>
                </a:lnTo>
                <a:lnTo>
                  <a:pt x="158224" y="118668"/>
                </a:lnTo>
                <a:lnTo>
                  <a:pt x="158224" y="131853"/>
                </a:lnTo>
                <a:lnTo>
                  <a:pt x="151631" y="131853"/>
                </a:lnTo>
                <a:cubicBezTo>
                  <a:pt x="140712" y="131853"/>
                  <a:pt x="131853" y="140712"/>
                  <a:pt x="131853" y="151631"/>
                </a:cubicBezTo>
                <a:lnTo>
                  <a:pt x="131853" y="178001"/>
                </a:lnTo>
                <a:cubicBezTo>
                  <a:pt x="131853" y="188921"/>
                  <a:pt x="140712" y="197779"/>
                  <a:pt x="151631" y="197779"/>
                </a:cubicBezTo>
                <a:lnTo>
                  <a:pt x="191187" y="197779"/>
                </a:lnTo>
                <a:cubicBezTo>
                  <a:pt x="202106" y="197779"/>
                  <a:pt x="210965" y="188921"/>
                  <a:pt x="210965" y="178001"/>
                </a:cubicBezTo>
                <a:lnTo>
                  <a:pt x="210965" y="151631"/>
                </a:lnTo>
                <a:cubicBezTo>
                  <a:pt x="210965" y="140712"/>
                  <a:pt x="202106" y="131853"/>
                  <a:pt x="191187" y="131853"/>
                </a:cubicBezTo>
                <a:lnTo>
                  <a:pt x="184594" y="131853"/>
                </a:lnTo>
                <a:lnTo>
                  <a:pt x="184594" y="118668"/>
                </a:lnTo>
                <a:lnTo>
                  <a:pt x="224150" y="118668"/>
                </a:lnTo>
                <a:cubicBezTo>
                  <a:pt x="231443" y="118668"/>
                  <a:pt x="237335" y="112775"/>
                  <a:pt x="237335" y="105482"/>
                </a:cubicBezTo>
                <a:cubicBezTo>
                  <a:pt x="237335" y="98189"/>
                  <a:pt x="231443" y="92297"/>
                  <a:pt x="224150" y="92297"/>
                </a:cubicBezTo>
                <a:lnTo>
                  <a:pt x="131853" y="92297"/>
                </a:lnTo>
                <a:lnTo>
                  <a:pt x="131853" y="79112"/>
                </a:lnTo>
                <a:lnTo>
                  <a:pt x="138446" y="79112"/>
                </a:lnTo>
                <a:cubicBezTo>
                  <a:pt x="149365" y="79112"/>
                  <a:pt x="158224" y="70253"/>
                  <a:pt x="158224" y="59334"/>
                </a:cubicBezTo>
                <a:lnTo>
                  <a:pt x="158224" y="32963"/>
                </a:lnTo>
                <a:cubicBezTo>
                  <a:pt x="158224" y="22044"/>
                  <a:pt x="149365" y="13185"/>
                  <a:pt x="138446" y="13185"/>
                </a:cubicBezTo>
                <a:lnTo>
                  <a:pt x="98890" y="13185"/>
                </a:lnTo>
                <a:close/>
                <a:moveTo>
                  <a:pt x="184594" y="154927"/>
                </a:moveTo>
                <a:lnTo>
                  <a:pt x="187890" y="154927"/>
                </a:lnTo>
                <a:lnTo>
                  <a:pt x="187890" y="174705"/>
                </a:lnTo>
                <a:lnTo>
                  <a:pt x="154927" y="174705"/>
                </a:lnTo>
                <a:lnTo>
                  <a:pt x="154927" y="154927"/>
                </a:lnTo>
                <a:lnTo>
                  <a:pt x="184594" y="154927"/>
                </a:lnTo>
                <a:close/>
                <a:moveTo>
                  <a:pt x="79112" y="154927"/>
                </a:moveTo>
                <a:lnTo>
                  <a:pt x="82408" y="154927"/>
                </a:lnTo>
                <a:lnTo>
                  <a:pt x="82408" y="174705"/>
                </a:lnTo>
                <a:lnTo>
                  <a:pt x="49445" y="174705"/>
                </a:lnTo>
                <a:lnTo>
                  <a:pt x="49445" y="154927"/>
                </a:lnTo>
                <a:lnTo>
                  <a:pt x="79112" y="154927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7" name="Text 5"/>
          <p:cNvSpPr/>
          <p:nvPr/>
        </p:nvSpPr>
        <p:spPr>
          <a:xfrm>
            <a:off x="903632" y="1378301"/>
            <a:ext cx="213601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4444" y="1800179"/>
            <a:ext cx="5344438" cy="457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serveur Windows Server a été configuré avec une </a:t>
            </a:r>
            <a:pPr>
              <a:lnSpc>
                <a:spcPct val="140000"/>
              </a:lnSpc>
            </a:pPr>
            <a:r>
              <a:rPr lang="en-US" sz="110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 statique</a:t>
            </a:r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dans le réseau NAC pour assurer les rôles DNS et AD.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7960" y="2401428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6958" y="2510425"/>
            <a:ext cx="7471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11116" y="2510425"/>
            <a:ext cx="115151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7960" y="2942901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6958" y="3051906"/>
            <a:ext cx="580153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Masque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88415" y="3051906"/>
            <a:ext cx="1072404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255.255.255.0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7960" y="3484382"/>
            <a:ext cx="5263569" cy="428961"/>
          </a:xfrm>
          <a:custGeom>
            <a:avLst/>
            <a:gdLst/>
            <a:ahLst/>
            <a:cxnLst/>
            <a:rect l="l" t="t" r="r" b="b"/>
            <a:pathLst>
              <a:path w="5263569" h="428961">
                <a:moveTo>
                  <a:pt x="70320" y="0"/>
                </a:moveTo>
                <a:lnTo>
                  <a:pt x="5193249" y="0"/>
                </a:lnTo>
                <a:cubicBezTo>
                  <a:pt x="5232085" y="0"/>
                  <a:pt x="5263569" y="31483"/>
                  <a:pt x="5263569" y="70320"/>
                </a:cubicBezTo>
                <a:lnTo>
                  <a:pt x="5263569" y="358642"/>
                </a:lnTo>
                <a:cubicBezTo>
                  <a:pt x="5263569" y="397478"/>
                  <a:pt x="5232085" y="428961"/>
                  <a:pt x="5193249" y="428961"/>
                </a:cubicBezTo>
                <a:lnTo>
                  <a:pt x="70320" y="428961"/>
                </a:lnTo>
                <a:cubicBezTo>
                  <a:pt x="31483" y="428961"/>
                  <a:pt x="0" y="397478"/>
                  <a:pt x="0" y="358642"/>
                </a:cubicBezTo>
                <a:lnTo>
                  <a:pt x="0" y="70320"/>
                </a:lnTo>
                <a:cubicBezTo>
                  <a:pt x="0" y="31509"/>
                  <a:pt x="31509" y="0"/>
                  <a:pt x="7032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46958" y="3593378"/>
            <a:ext cx="360398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611116" y="3593378"/>
            <a:ext cx="115151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5124" y="5231982"/>
            <a:ext cx="5632757" cy="1624428"/>
          </a:xfrm>
          <a:custGeom>
            <a:avLst/>
            <a:gdLst/>
            <a:ahLst/>
            <a:cxnLst/>
            <a:rect l="l" t="t" r="r" b="b"/>
            <a:pathLst>
              <a:path w="5632757" h="1624428">
                <a:moveTo>
                  <a:pt x="105490" y="0"/>
                </a:moveTo>
                <a:lnTo>
                  <a:pt x="5527266" y="0"/>
                </a:lnTo>
                <a:cubicBezTo>
                  <a:pt x="5585527" y="0"/>
                  <a:pt x="5632757" y="47230"/>
                  <a:pt x="5632757" y="105490"/>
                </a:cubicBezTo>
                <a:lnTo>
                  <a:pt x="5632757" y="1518938"/>
                </a:lnTo>
                <a:cubicBezTo>
                  <a:pt x="5632757" y="1577198"/>
                  <a:pt x="5585527" y="1624428"/>
                  <a:pt x="5527266" y="1624428"/>
                </a:cubicBezTo>
                <a:lnTo>
                  <a:pt x="105490" y="1624428"/>
                </a:lnTo>
                <a:cubicBezTo>
                  <a:pt x="47230" y="1624428"/>
                  <a:pt x="0" y="1577198"/>
                  <a:pt x="0" y="1518938"/>
                </a:cubicBezTo>
                <a:lnTo>
                  <a:pt x="0" y="105490"/>
                </a:lnTo>
                <a:cubicBezTo>
                  <a:pt x="0" y="47269"/>
                  <a:pt x="47269" y="0"/>
                  <a:pt x="10549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47629" y="5446410"/>
            <a:ext cx="237335" cy="210965"/>
          </a:xfrm>
          <a:custGeom>
            <a:avLst/>
            <a:gdLst/>
            <a:ahLst/>
            <a:cxnLst/>
            <a:rect l="l" t="t" r="r" b="b"/>
            <a:pathLst>
              <a:path w="237335" h="210965">
                <a:moveTo>
                  <a:pt x="128969" y="35930"/>
                </a:moveTo>
                <a:cubicBezTo>
                  <a:pt x="132759" y="32922"/>
                  <a:pt x="135149" y="28266"/>
                  <a:pt x="135149" y="23074"/>
                </a:cubicBezTo>
                <a:cubicBezTo>
                  <a:pt x="135149" y="13968"/>
                  <a:pt x="127774" y="6593"/>
                  <a:pt x="118668" y="6593"/>
                </a:cubicBezTo>
                <a:cubicBezTo>
                  <a:pt x="109562" y="6593"/>
                  <a:pt x="102186" y="13968"/>
                  <a:pt x="102186" y="23074"/>
                </a:cubicBezTo>
                <a:cubicBezTo>
                  <a:pt x="102186" y="28266"/>
                  <a:pt x="104617" y="32922"/>
                  <a:pt x="108367" y="35930"/>
                </a:cubicBezTo>
                <a:lnTo>
                  <a:pt x="80183" y="80265"/>
                </a:lnTo>
                <a:cubicBezTo>
                  <a:pt x="76063" y="86734"/>
                  <a:pt x="67286" y="88341"/>
                  <a:pt x="61147" y="83727"/>
                </a:cubicBezTo>
                <a:lnTo>
                  <a:pt x="36630" y="65391"/>
                </a:lnTo>
                <a:cubicBezTo>
                  <a:pt x="38485" y="62754"/>
                  <a:pt x="39556" y="59499"/>
                  <a:pt x="39556" y="56037"/>
                </a:cubicBezTo>
                <a:cubicBezTo>
                  <a:pt x="39556" y="46931"/>
                  <a:pt x="32180" y="39556"/>
                  <a:pt x="23074" y="39556"/>
                </a:cubicBezTo>
                <a:cubicBezTo>
                  <a:pt x="13968" y="39556"/>
                  <a:pt x="6593" y="46931"/>
                  <a:pt x="6593" y="56037"/>
                </a:cubicBezTo>
                <a:cubicBezTo>
                  <a:pt x="6593" y="65020"/>
                  <a:pt x="13803" y="72354"/>
                  <a:pt x="22745" y="72519"/>
                </a:cubicBezTo>
                <a:lnTo>
                  <a:pt x="36177" y="162138"/>
                </a:lnTo>
                <a:cubicBezTo>
                  <a:pt x="38114" y="175035"/>
                  <a:pt x="49198" y="184594"/>
                  <a:pt x="62259" y="184594"/>
                </a:cubicBezTo>
                <a:lnTo>
                  <a:pt x="175076" y="184594"/>
                </a:lnTo>
                <a:cubicBezTo>
                  <a:pt x="188138" y="184594"/>
                  <a:pt x="199222" y="175035"/>
                  <a:pt x="201158" y="162138"/>
                </a:cubicBezTo>
                <a:lnTo>
                  <a:pt x="214591" y="72519"/>
                </a:lnTo>
                <a:cubicBezTo>
                  <a:pt x="223532" y="72354"/>
                  <a:pt x="230743" y="65020"/>
                  <a:pt x="230743" y="56037"/>
                </a:cubicBezTo>
                <a:cubicBezTo>
                  <a:pt x="230743" y="46931"/>
                  <a:pt x="223367" y="39556"/>
                  <a:pt x="214261" y="39556"/>
                </a:cubicBezTo>
                <a:cubicBezTo>
                  <a:pt x="205155" y="39556"/>
                  <a:pt x="197779" y="46931"/>
                  <a:pt x="197779" y="56037"/>
                </a:cubicBezTo>
                <a:cubicBezTo>
                  <a:pt x="197779" y="59499"/>
                  <a:pt x="198851" y="62754"/>
                  <a:pt x="200705" y="65391"/>
                </a:cubicBezTo>
                <a:lnTo>
                  <a:pt x="176230" y="83768"/>
                </a:lnTo>
                <a:cubicBezTo>
                  <a:pt x="170090" y="88383"/>
                  <a:pt x="161314" y="86776"/>
                  <a:pt x="157193" y="80307"/>
                </a:cubicBezTo>
                <a:lnTo>
                  <a:pt x="128969" y="35930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0" name="Text 18"/>
          <p:cNvSpPr/>
          <p:nvPr/>
        </p:nvSpPr>
        <p:spPr>
          <a:xfrm>
            <a:off x="903632" y="5411300"/>
            <a:ext cx="1476753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Promotion DC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34444" y="5833178"/>
            <a:ext cx="5344438" cy="22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serveur a été promu en </a:t>
            </a:r>
            <a:pPr>
              <a:lnSpc>
                <a:spcPct val="140000"/>
              </a:lnSpc>
            </a:pPr>
            <a:r>
              <a:rPr lang="en-US" sz="110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contrôleur de domaine</a:t>
            </a:r>
            <a:pPr>
              <a:lnSpc>
                <a:spcPct val="140000"/>
              </a:lnSpc>
            </a:pPr>
            <a:r>
              <a:rPr lang="en-US" sz="110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avec création du domaine :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7960" y="6170722"/>
            <a:ext cx="5263569" cy="499283"/>
          </a:xfrm>
          <a:custGeom>
            <a:avLst/>
            <a:gdLst/>
            <a:ahLst/>
            <a:cxnLst/>
            <a:rect l="l" t="t" r="r" b="b"/>
            <a:pathLst>
              <a:path w="5263569" h="499283">
                <a:moveTo>
                  <a:pt x="70324" y="0"/>
                </a:moveTo>
                <a:lnTo>
                  <a:pt x="5193245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428959"/>
                </a:lnTo>
                <a:cubicBezTo>
                  <a:pt x="5263569" y="467798"/>
                  <a:pt x="5232083" y="499283"/>
                  <a:pt x="5193245" y="499283"/>
                </a:cubicBezTo>
                <a:lnTo>
                  <a:pt x="70324" y="499283"/>
                </a:lnTo>
                <a:cubicBezTo>
                  <a:pt x="31485" y="499283"/>
                  <a:pt x="0" y="467798"/>
                  <a:pt x="0" y="428959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711610" y="6293779"/>
            <a:ext cx="91742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03515" y="1198983"/>
            <a:ext cx="5632757" cy="3461579"/>
          </a:xfrm>
          <a:custGeom>
            <a:avLst/>
            <a:gdLst/>
            <a:ahLst/>
            <a:cxnLst/>
            <a:rect l="l" t="t" r="r" b="b"/>
            <a:pathLst>
              <a:path w="5632757" h="3461579">
                <a:moveTo>
                  <a:pt x="105474" y="0"/>
                </a:moveTo>
                <a:lnTo>
                  <a:pt x="5527282" y="0"/>
                </a:lnTo>
                <a:cubicBezTo>
                  <a:pt x="5585534" y="0"/>
                  <a:pt x="5632757" y="47222"/>
                  <a:pt x="5632757" y="105474"/>
                </a:cubicBezTo>
                <a:lnTo>
                  <a:pt x="5632757" y="3356104"/>
                </a:lnTo>
                <a:cubicBezTo>
                  <a:pt x="5632757" y="3414356"/>
                  <a:pt x="5585534" y="3461579"/>
                  <a:pt x="5527282" y="3461579"/>
                </a:cubicBezTo>
                <a:lnTo>
                  <a:pt x="105474" y="3461579"/>
                </a:lnTo>
                <a:cubicBezTo>
                  <a:pt x="47222" y="3461579"/>
                  <a:pt x="0" y="3414356"/>
                  <a:pt x="0" y="3356104"/>
                </a:cubicBezTo>
                <a:lnTo>
                  <a:pt x="0" y="105474"/>
                </a:lnTo>
                <a:cubicBezTo>
                  <a:pt x="0" y="47222"/>
                  <a:pt x="47222" y="0"/>
                  <a:pt x="105474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409206" y="1413410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117019" y="-536"/>
                </a:moveTo>
                <a:cubicBezTo>
                  <a:pt x="109891" y="-4656"/>
                  <a:pt x="101074" y="-4656"/>
                  <a:pt x="93945" y="-536"/>
                </a:cubicBezTo>
                <a:lnTo>
                  <a:pt x="59251" y="19490"/>
                </a:lnTo>
                <a:cubicBezTo>
                  <a:pt x="52123" y="23610"/>
                  <a:pt x="47714" y="31233"/>
                  <a:pt x="47714" y="39473"/>
                </a:cubicBezTo>
                <a:lnTo>
                  <a:pt x="47714" y="81460"/>
                </a:lnTo>
                <a:lnTo>
                  <a:pt x="11331" y="102474"/>
                </a:lnTo>
                <a:cubicBezTo>
                  <a:pt x="4203" y="106595"/>
                  <a:pt x="-206" y="114218"/>
                  <a:pt x="-206" y="122458"/>
                </a:cubicBezTo>
                <a:lnTo>
                  <a:pt x="-206" y="162550"/>
                </a:lnTo>
                <a:cubicBezTo>
                  <a:pt x="-206" y="170791"/>
                  <a:pt x="4203" y="178413"/>
                  <a:pt x="11331" y="182534"/>
                </a:cubicBezTo>
                <a:lnTo>
                  <a:pt x="46066" y="202559"/>
                </a:lnTo>
                <a:cubicBezTo>
                  <a:pt x="53194" y="206679"/>
                  <a:pt x="62012" y="206679"/>
                  <a:pt x="69140" y="202559"/>
                </a:cubicBezTo>
                <a:lnTo>
                  <a:pt x="105524" y="181545"/>
                </a:lnTo>
                <a:lnTo>
                  <a:pt x="141907" y="202559"/>
                </a:lnTo>
                <a:cubicBezTo>
                  <a:pt x="149035" y="206679"/>
                  <a:pt x="157853" y="206679"/>
                  <a:pt x="164981" y="202559"/>
                </a:cubicBezTo>
                <a:lnTo>
                  <a:pt x="199634" y="182534"/>
                </a:lnTo>
                <a:cubicBezTo>
                  <a:pt x="206762" y="178413"/>
                  <a:pt x="211171" y="170791"/>
                  <a:pt x="211171" y="162550"/>
                </a:cubicBezTo>
                <a:lnTo>
                  <a:pt x="211171" y="122458"/>
                </a:lnTo>
                <a:cubicBezTo>
                  <a:pt x="211171" y="114218"/>
                  <a:pt x="206762" y="106595"/>
                  <a:pt x="199634" y="102474"/>
                </a:cubicBezTo>
                <a:lnTo>
                  <a:pt x="163250" y="81460"/>
                </a:lnTo>
                <a:lnTo>
                  <a:pt x="163250" y="39473"/>
                </a:lnTo>
                <a:cubicBezTo>
                  <a:pt x="163250" y="31233"/>
                  <a:pt x="158842" y="23610"/>
                  <a:pt x="151713" y="19490"/>
                </a:cubicBezTo>
                <a:lnTo>
                  <a:pt x="117019" y="-536"/>
                </a:lnTo>
                <a:close/>
                <a:moveTo>
                  <a:pt x="95593" y="120563"/>
                </a:moveTo>
                <a:lnTo>
                  <a:pt x="95593" y="164445"/>
                </a:lnTo>
                <a:lnTo>
                  <a:pt x="59210" y="185459"/>
                </a:lnTo>
                <a:cubicBezTo>
                  <a:pt x="58716" y="185748"/>
                  <a:pt x="58139" y="185913"/>
                  <a:pt x="57562" y="185913"/>
                </a:cubicBezTo>
                <a:lnTo>
                  <a:pt x="57562" y="142525"/>
                </a:lnTo>
                <a:lnTo>
                  <a:pt x="95593" y="120563"/>
                </a:lnTo>
                <a:close/>
                <a:moveTo>
                  <a:pt x="190940" y="120810"/>
                </a:moveTo>
                <a:cubicBezTo>
                  <a:pt x="191228" y="121305"/>
                  <a:pt x="191393" y="121882"/>
                  <a:pt x="191393" y="122458"/>
                </a:cubicBezTo>
                <a:lnTo>
                  <a:pt x="191393" y="162550"/>
                </a:lnTo>
                <a:cubicBezTo>
                  <a:pt x="191393" y="163745"/>
                  <a:pt x="190775" y="164816"/>
                  <a:pt x="189745" y="165393"/>
                </a:cubicBezTo>
                <a:lnTo>
                  <a:pt x="155010" y="185418"/>
                </a:lnTo>
                <a:cubicBezTo>
                  <a:pt x="154515" y="185707"/>
                  <a:pt x="153938" y="185871"/>
                  <a:pt x="153361" y="185871"/>
                </a:cubicBezTo>
                <a:lnTo>
                  <a:pt x="153361" y="142484"/>
                </a:lnTo>
                <a:lnTo>
                  <a:pt x="190940" y="120810"/>
                </a:lnTo>
                <a:close/>
                <a:moveTo>
                  <a:pt x="143514" y="39473"/>
                </a:moveTo>
                <a:lnTo>
                  <a:pt x="143514" y="81460"/>
                </a:lnTo>
                <a:lnTo>
                  <a:pt x="105482" y="103422"/>
                </a:lnTo>
                <a:lnTo>
                  <a:pt x="105482" y="59540"/>
                </a:lnTo>
                <a:lnTo>
                  <a:pt x="143060" y="37867"/>
                </a:lnTo>
                <a:cubicBezTo>
                  <a:pt x="143349" y="38361"/>
                  <a:pt x="143514" y="38938"/>
                  <a:pt x="143514" y="39515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6" name="Text 24"/>
          <p:cNvSpPr/>
          <p:nvPr/>
        </p:nvSpPr>
        <p:spPr>
          <a:xfrm>
            <a:off x="6752024" y="1378301"/>
            <a:ext cx="1467963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Rôles installés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6351" y="1803695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530511" y="1983013"/>
            <a:ext cx="219755" cy="175804"/>
          </a:xfrm>
          <a:custGeom>
            <a:avLst/>
            <a:gdLst/>
            <a:ahLst/>
            <a:cxnLst/>
            <a:rect l="l" t="t" r="r" b="b"/>
            <a:pathLst>
              <a:path w="219755" h="175804">
                <a:moveTo>
                  <a:pt x="109877" y="5494"/>
                </a:moveTo>
                <a:cubicBezTo>
                  <a:pt x="129586" y="5494"/>
                  <a:pt x="145588" y="21495"/>
                  <a:pt x="145588" y="41204"/>
                </a:cubicBezTo>
                <a:cubicBezTo>
                  <a:pt x="145588" y="60913"/>
                  <a:pt x="129586" y="76914"/>
                  <a:pt x="109877" y="76914"/>
                </a:cubicBezTo>
                <a:cubicBezTo>
                  <a:pt x="90168" y="76914"/>
                  <a:pt x="74167" y="60913"/>
                  <a:pt x="74167" y="41204"/>
                </a:cubicBezTo>
                <a:cubicBezTo>
                  <a:pt x="74167" y="21495"/>
                  <a:pt x="90168" y="5494"/>
                  <a:pt x="109877" y="5494"/>
                </a:cubicBezTo>
                <a:close/>
                <a:moveTo>
                  <a:pt x="32963" y="30216"/>
                </a:moveTo>
                <a:cubicBezTo>
                  <a:pt x="46608" y="30216"/>
                  <a:pt x="57686" y="41294"/>
                  <a:pt x="57686" y="54939"/>
                </a:cubicBezTo>
                <a:cubicBezTo>
                  <a:pt x="57686" y="68583"/>
                  <a:pt x="46608" y="79661"/>
                  <a:pt x="32963" y="79661"/>
                </a:cubicBezTo>
                <a:cubicBezTo>
                  <a:pt x="19319" y="79661"/>
                  <a:pt x="8241" y="68583"/>
                  <a:pt x="8241" y="54939"/>
                </a:cubicBezTo>
                <a:cubicBezTo>
                  <a:pt x="8241" y="41294"/>
                  <a:pt x="19319" y="30216"/>
                  <a:pt x="32963" y="30216"/>
                </a:cubicBezTo>
                <a:close/>
                <a:moveTo>
                  <a:pt x="0" y="142841"/>
                </a:moveTo>
                <a:cubicBezTo>
                  <a:pt x="0" y="118565"/>
                  <a:pt x="19675" y="98890"/>
                  <a:pt x="43951" y="98890"/>
                </a:cubicBezTo>
                <a:cubicBezTo>
                  <a:pt x="48346" y="98890"/>
                  <a:pt x="52604" y="99542"/>
                  <a:pt x="56621" y="100744"/>
                </a:cubicBezTo>
                <a:cubicBezTo>
                  <a:pt x="45324" y="113380"/>
                  <a:pt x="38457" y="130067"/>
                  <a:pt x="38457" y="148335"/>
                </a:cubicBezTo>
                <a:lnTo>
                  <a:pt x="38457" y="153828"/>
                </a:lnTo>
                <a:cubicBezTo>
                  <a:pt x="38457" y="157743"/>
                  <a:pt x="39281" y="161451"/>
                  <a:pt x="40758" y="164816"/>
                </a:cubicBezTo>
                <a:lnTo>
                  <a:pt x="10988" y="164816"/>
                </a:lnTo>
                <a:cubicBezTo>
                  <a:pt x="4910" y="164816"/>
                  <a:pt x="0" y="159906"/>
                  <a:pt x="0" y="153828"/>
                </a:cubicBezTo>
                <a:lnTo>
                  <a:pt x="0" y="142841"/>
                </a:lnTo>
                <a:close/>
                <a:moveTo>
                  <a:pt x="178997" y="164816"/>
                </a:moveTo>
                <a:cubicBezTo>
                  <a:pt x="180474" y="161451"/>
                  <a:pt x="181298" y="157743"/>
                  <a:pt x="181298" y="153828"/>
                </a:cubicBezTo>
                <a:lnTo>
                  <a:pt x="181298" y="148335"/>
                </a:lnTo>
                <a:cubicBezTo>
                  <a:pt x="181298" y="130067"/>
                  <a:pt x="174430" y="113380"/>
                  <a:pt x="163134" y="100744"/>
                </a:cubicBezTo>
                <a:cubicBezTo>
                  <a:pt x="167151" y="99542"/>
                  <a:pt x="171409" y="98890"/>
                  <a:pt x="175804" y="98890"/>
                </a:cubicBezTo>
                <a:cubicBezTo>
                  <a:pt x="200080" y="98890"/>
                  <a:pt x="219755" y="118565"/>
                  <a:pt x="219755" y="142841"/>
                </a:cubicBezTo>
                <a:lnTo>
                  <a:pt x="219755" y="153828"/>
                </a:lnTo>
                <a:cubicBezTo>
                  <a:pt x="219755" y="159906"/>
                  <a:pt x="214845" y="164816"/>
                  <a:pt x="208767" y="164816"/>
                </a:cubicBezTo>
                <a:lnTo>
                  <a:pt x="178997" y="164816"/>
                </a:lnTo>
                <a:close/>
                <a:moveTo>
                  <a:pt x="162069" y="54939"/>
                </a:moveTo>
                <a:cubicBezTo>
                  <a:pt x="162069" y="41294"/>
                  <a:pt x="173147" y="30216"/>
                  <a:pt x="186792" y="30216"/>
                </a:cubicBezTo>
                <a:cubicBezTo>
                  <a:pt x="200436" y="30216"/>
                  <a:pt x="211514" y="41294"/>
                  <a:pt x="211514" y="54939"/>
                </a:cubicBezTo>
                <a:cubicBezTo>
                  <a:pt x="211514" y="68583"/>
                  <a:pt x="200436" y="79661"/>
                  <a:pt x="186792" y="79661"/>
                </a:cubicBezTo>
                <a:cubicBezTo>
                  <a:pt x="173147" y="79661"/>
                  <a:pt x="162069" y="68583"/>
                  <a:pt x="162069" y="54939"/>
                </a:cubicBezTo>
                <a:close/>
                <a:moveTo>
                  <a:pt x="54939" y="148335"/>
                </a:moveTo>
                <a:cubicBezTo>
                  <a:pt x="54939" y="117981"/>
                  <a:pt x="79524" y="93396"/>
                  <a:pt x="109877" y="93396"/>
                </a:cubicBezTo>
                <a:cubicBezTo>
                  <a:pt x="140231" y="93396"/>
                  <a:pt x="164816" y="117981"/>
                  <a:pt x="164816" y="148335"/>
                </a:cubicBezTo>
                <a:lnTo>
                  <a:pt x="164816" y="153828"/>
                </a:lnTo>
                <a:cubicBezTo>
                  <a:pt x="164816" y="159906"/>
                  <a:pt x="159906" y="164816"/>
                  <a:pt x="153828" y="164816"/>
                </a:cubicBezTo>
                <a:lnTo>
                  <a:pt x="65926" y="164816"/>
                </a:lnTo>
                <a:cubicBezTo>
                  <a:pt x="59849" y="164816"/>
                  <a:pt x="54939" y="159906"/>
                  <a:pt x="54939" y="153828"/>
                </a:cubicBezTo>
                <a:lnTo>
                  <a:pt x="54939" y="148335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9" name="Text 27"/>
          <p:cNvSpPr/>
          <p:nvPr/>
        </p:nvSpPr>
        <p:spPr>
          <a:xfrm>
            <a:off x="6855748" y="1947852"/>
            <a:ext cx="56257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 DS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511" y="2264299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Domain Services - Gestion des identités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6351" y="2731936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552486" y="2911263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120831" y="96143"/>
                </a:moveTo>
                <a:lnTo>
                  <a:pt x="55282" y="96143"/>
                </a:lnTo>
                <a:cubicBezTo>
                  <a:pt x="56278" y="118290"/>
                  <a:pt x="61188" y="138686"/>
                  <a:pt x="68158" y="153622"/>
                </a:cubicBezTo>
                <a:cubicBezTo>
                  <a:pt x="72073" y="162035"/>
                  <a:pt x="76296" y="167975"/>
                  <a:pt x="80211" y="171615"/>
                </a:cubicBezTo>
                <a:cubicBezTo>
                  <a:pt x="84056" y="175220"/>
                  <a:pt x="86700" y="175804"/>
                  <a:pt x="88074" y="175804"/>
                </a:cubicBezTo>
                <a:cubicBezTo>
                  <a:pt x="89447" y="175804"/>
                  <a:pt x="92091" y="175220"/>
                  <a:pt x="95937" y="171615"/>
                </a:cubicBezTo>
                <a:cubicBezTo>
                  <a:pt x="99851" y="167975"/>
                  <a:pt x="104075" y="162001"/>
                  <a:pt x="107989" y="153622"/>
                </a:cubicBezTo>
                <a:cubicBezTo>
                  <a:pt x="114959" y="138686"/>
                  <a:pt x="119869" y="118290"/>
                  <a:pt x="120865" y="96143"/>
                </a:cubicBezTo>
                <a:close/>
                <a:moveTo>
                  <a:pt x="55248" y="79661"/>
                </a:moveTo>
                <a:lnTo>
                  <a:pt x="120797" y="79661"/>
                </a:lnTo>
                <a:cubicBezTo>
                  <a:pt x="119835" y="57514"/>
                  <a:pt x="114925" y="37118"/>
                  <a:pt x="107955" y="22182"/>
                </a:cubicBezTo>
                <a:cubicBezTo>
                  <a:pt x="104040" y="13803"/>
                  <a:pt x="99817" y="7829"/>
                  <a:pt x="95902" y="4189"/>
                </a:cubicBezTo>
                <a:cubicBezTo>
                  <a:pt x="92057" y="584"/>
                  <a:pt x="89413" y="0"/>
                  <a:pt x="88039" y="0"/>
                </a:cubicBezTo>
                <a:cubicBezTo>
                  <a:pt x="86666" y="0"/>
                  <a:pt x="84022" y="584"/>
                  <a:pt x="80176" y="4189"/>
                </a:cubicBezTo>
                <a:cubicBezTo>
                  <a:pt x="76262" y="7829"/>
                  <a:pt x="72038" y="13803"/>
                  <a:pt x="68124" y="22182"/>
                </a:cubicBezTo>
                <a:cubicBezTo>
                  <a:pt x="61154" y="37118"/>
                  <a:pt x="56244" y="57514"/>
                  <a:pt x="55248" y="79661"/>
                </a:cubicBezTo>
                <a:close/>
                <a:moveTo>
                  <a:pt x="38766" y="79661"/>
                </a:moveTo>
                <a:cubicBezTo>
                  <a:pt x="39968" y="50269"/>
                  <a:pt x="47556" y="22971"/>
                  <a:pt x="58647" y="5047"/>
                </a:cubicBezTo>
                <a:cubicBezTo>
                  <a:pt x="27023" y="16241"/>
                  <a:pt x="3743" y="45050"/>
                  <a:pt x="515" y="79661"/>
                </a:cubicBezTo>
                <a:lnTo>
                  <a:pt x="38766" y="79661"/>
                </a:lnTo>
                <a:close/>
                <a:moveTo>
                  <a:pt x="515" y="96143"/>
                </a:moveTo>
                <a:cubicBezTo>
                  <a:pt x="3743" y="130754"/>
                  <a:pt x="27023" y="159563"/>
                  <a:pt x="58647" y="170756"/>
                </a:cubicBezTo>
                <a:cubicBezTo>
                  <a:pt x="47556" y="152833"/>
                  <a:pt x="39968" y="125535"/>
                  <a:pt x="38766" y="96143"/>
                </a:cubicBezTo>
                <a:lnTo>
                  <a:pt x="515" y="96143"/>
                </a:lnTo>
                <a:close/>
                <a:moveTo>
                  <a:pt x="137312" y="96143"/>
                </a:moveTo>
                <a:cubicBezTo>
                  <a:pt x="136111" y="125535"/>
                  <a:pt x="128522" y="152833"/>
                  <a:pt x="117432" y="170756"/>
                </a:cubicBezTo>
                <a:cubicBezTo>
                  <a:pt x="149056" y="159528"/>
                  <a:pt x="172336" y="130754"/>
                  <a:pt x="175564" y="96143"/>
                </a:cubicBezTo>
                <a:lnTo>
                  <a:pt x="137312" y="96143"/>
                </a:lnTo>
                <a:close/>
                <a:moveTo>
                  <a:pt x="175564" y="79661"/>
                </a:moveTo>
                <a:cubicBezTo>
                  <a:pt x="172336" y="45050"/>
                  <a:pt x="149056" y="16241"/>
                  <a:pt x="117432" y="5047"/>
                </a:cubicBezTo>
                <a:cubicBezTo>
                  <a:pt x="128522" y="22971"/>
                  <a:pt x="136111" y="50269"/>
                  <a:pt x="137312" y="79661"/>
                </a:cubicBezTo>
                <a:lnTo>
                  <a:pt x="175564" y="79661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3" name="Text 31"/>
          <p:cNvSpPr/>
          <p:nvPr/>
        </p:nvSpPr>
        <p:spPr>
          <a:xfrm>
            <a:off x="6855748" y="2876102"/>
            <a:ext cx="92297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DNS Server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30511" y="3192549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Résolution de noms pour le domaine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6351" y="3660186"/>
            <a:ext cx="5263569" cy="815730"/>
          </a:xfrm>
          <a:custGeom>
            <a:avLst/>
            <a:gdLst/>
            <a:ahLst/>
            <a:cxnLst/>
            <a:rect l="l" t="t" r="r" b="b"/>
            <a:pathLst>
              <a:path w="5263569" h="815730">
                <a:moveTo>
                  <a:pt x="70324" y="0"/>
                </a:moveTo>
                <a:lnTo>
                  <a:pt x="5193244" y="0"/>
                </a:lnTo>
                <a:cubicBezTo>
                  <a:pt x="5232083" y="0"/>
                  <a:pt x="5263569" y="31485"/>
                  <a:pt x="5263569" y="70324"/>
                </a:cubicBezTo>
                <a:lnTo>
                  <a:pt x="5263569" y="745406"/>
                </a:lnTo>
                <a:cubicBezTo>
                  <a:pt x="5263569" y="784245"/>
                  <a:pt x="5232083" y="815730"/>
                  <a:pt x="5193244" y="815730"/>
                </a:cubicBezTo>
                <a:lnTo>
                  <a:pt x="70324" y="815730"/>
                </a:lnTo>
                <a:cubicBezTo>
                  <a:pt x="31485" y="815730"/>
                  <a:pt x="0" y="784245"/>
                  <a:pt x="0" y="745406"/>
                </a:cubicBezTo>
                <a:lnTo>
                  <a:pt x="0" y="70324"/>
                </a:lnTo>
                <a:cubicBezTo>
                  <a:pt x="0" y="31485"/>
                  <a:pt x="31485" y="0"/>
                  <a:pt x="703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552486" y="3839504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0"/>
                </a:moveTo>
                <a:cubicBezTo>
                  <a:pt x="89481" y="0"/>
                  <a:pt x="91061" y="343"/>
                  <a:pt x="92503" y="996"/>
                </a:cubicBezTo>
                <a:lnTo>
                  <a:pt x="157193" y="28431"/>
                </a:lnTo>
                <a:cubicBezTo>
                  <a:pt x="164747" y="31624"/>
                  <a:pt x="170379" y="39075"/>
                  <a:pt x="170344" y="48071"/>
                </a:cubicBezTo>
                <a:cubicBezTo>
                  <a:pt x="170173" y="82133"/>
                  <a:pt x="156163" y="144454"/>
                  <a:pt x="97001" y="172782"/>
                </a:cubicBezTo>
                <a:cubicBezTo>
                  <a:pt x="91267" y="175529"/>
                  <a:pt x="84606" y="175529"/>
                  <a:pt x="78871" y="172782"/>
                </a:cubicBezTo>
                <a:cubicBezTo>
                  <a:pt x="19675" y="144454"/>
                  <a:pt x="5700" y="82133"/>
                  <a:pt x="5528" y="48071"/>
                </a:cubicBezTo>
                <a:cubicBezTo>
                  <a:pt x="5494" y="39075"/>
                  <a:pt x="11125" y="31624"/>
                  <a:pt x="18679" y="28431"/>
                </a:cubicBezTo>
                <a:lnTo>
                  <a:pt x="83335" y="996"/>
                </a:lnTo>
                <a:cubicBezTo>
                  <a:pt x="84777" y="343"/>
                  <a:pt x="86322" y="0"/>
                  <a:pt x="87902" y="0"/>
                </a:cubicBezTo>
                <a:close/>
                <a:moveTo>
                  <a:pt x="87902" y="22937"/>
                </a:moveTo>
                <a:lnTo>
                  <a:pt x="87902" y="152764"/>
                </a:lnTo>
                <a:cubicBezTo>
                  <a:pt x="135287" y="129827"/>
                  <a:pt x="148026" y="79009"/>
                  <a:pt x="148335" y="48586"/>
                </a:cubicBezTo>
                <a:lnTo>
                  <a:pt x="87902" y="22971"/>
                </a:lnTo>
                <a:lnTo>
                  <a:pt x="87902" y="22971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7" name="Text 35"/>
          <p:cNvSpPr/>
          <p:nvPr/>
        </p:nvSpPr>
        <p:spPr>
          <a:xfrm>
            <a:off x="6855748" y="3804343"/>
            <a:ext cx="386769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30511" y="4120790"/>
            <a:ext cx="504557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 Server - Authentification RADIUS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03515" y="4841583"/>
            <a:ext cx="5632757" cy="2011197"/>
          </a:xfrm>
          <a:custGeom>
            <a:avLst/>
            <a:gdLst/>
            <a:ahLst/>
            <a:cxnLst/>
            <a:rect l="l" t="t" r="r" b="b"/>
            <a:pathLst>
              <a:path w="5632757" h="2011197">
                <a:moveTo>
                  <a:pt x="105487" y="0"/>
                </a:moveTo>
                <a:lnTo>
                  <a:pt x="5527269" y="0"/>
                </a:lnTo>
                <a:cubicBezTo>
                  <a:pt x="5585528" y="0"/>
                  <a:pt x="5632757" y="47228"/>
                  <a:pt x="5632757" y="105487"/>
                </a:cubicBezTo>
                <a:lnTo>
                  <a:pt x="5632757" y="1905709"/>
                </a:lnTo>
                <a:cubicBezTo>
                  <a:pt x="5632757" y="1963968"/>
                  <a:pt x="5585528" y="2011197"/>
                  <a:pt x="5527269" y="2011197"/>
                </a:cubicBezTo>
                <a:lnTo>
                  <a:pt x="105487" y="2011197"/>
                </a:lnTo>
                <a:cubicBezTo>
                  <a:pt x="47228" y="2011197"/>
                  <a:pt x="0" y="1963968"/>
                  <a:pt x="0" y="1905709"/>
                </a:cubicBezTo>
                <a:lnTo>
                  <a:pt x="0" y="105487"/>
                </a:lnTo>
                <a:cubicBezTo>
                  <a:pt x="0" y="47228"/>
                  <a:pt x="47228" y="0"/>
                  <a:pt x="10548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382835" y="5056070"/>
            <a:ext cx="219755" cy="175804"/>
          </a:xfrm>
          <a:custGeom>
            <a:avLst/>
            <a:gdLst/>
            <a:ahLst/>
            <a:cxnLst/>
            <a:rect l="l" t="t" r="r" b="b"/>
            <a:pathLst>
              <a:path w="219755" h="175804">
                <a:moveTo>
                  <a:pt x="46698" y="43951"/>
                </a:moveTo>
                <a:cubicBezTo>
                  <a:pt x="46698" y="21210"/>
                  <a:pt x="65161" y="2747"/>
                  <a:pt x="87902" y="2747"/>
                </a:cubicBezTo>
                <a:cubicBezTo>
                  <a:pt x="110643" y="2747"/>
                  <a:pt x="129106" y="21210"/>
                  <a:pt x="129106" y="43951"/>
                </a:cubicBezTo>
                <a:cubicBezTo>
                  <a:pt x="129106" y="66692"/>
                  <a:pt x="110643" y="85155"/>
                  <a:pt x="87902" y="85155"/>
                </a:cubicBezTo>
                <a:cubicBezTo>
                  <a:pt x="65161" y="85155"/>
                  <a:pt x="46698" y="66692"/>
                  <a:pt x="46698" y="43951"/>
                </a:cubicBezTo>
                <a:close/>
                <a:moveTo>
                  <a:pt x="16482" y="165606"/>
                </a:moveTo>
                <a:cubicBezTo>
                  <a:pt x="16482" y="131784"/>
                  <a:pt x="43882" y="104384"/>
                  <a:pt x="77704" y="104384"/>
                </a:cubicBezTo>
                <a:lnTo>
                  <a:pt x="98100" y="104384"/>
                </a:lnTo>
                <a:cubicBezTo>
                  <a:pt x="131922" y="104384"/>
                  <a:pt x="159322" y="131784"/>
                  <a:pt x="159322" y="165606"/>
                </a:cubicBezTo>
                <a:cubicBezTo>
                  <a:pt x="159322" y="171237"/>
                  <a:pt x="154755" y="175804"/>
                  <a:pt x="149124" y="175804"/>
                </a:cubicBezTo>
                <a:lnTo>
                  <a:pt x="26680" y="175804"/>
                </a:lnTo>
                <a:cubicBezTo>
                  <a:pt x="21048" y="175804"/>
                  <a:pt x="16482" y="171237"/>
                  <a:pt x="16482" y="165606"/>
                </a:cubicBezTo>
                <a:close/>
                <a:moveTo>
                  <a:pt x="186792" y="32963"/>
                </a:moveTo>
                <a:cubicBezTo>
                  <a:pt x="191358" y="32963"/>
                  <a:pt x="195032" y="36637"/>
                  <a:pt x="195032" y="41204"/>
                </a:cubicBezTo>
                <a:lnTo>
                  <a:pt x="195032" y="57686"/>
                </a:lnTo>
                <a:lnTo>
                  <a:pt x="211514" y="57686"/>
                </a:lnTo>
                <a:cubicBezTo>
                  <a:pt x="216081" y="57686"/>
                  <a:pt x="219755" y="61360"/>
                  <a:pt x="219755" y="65926"/>
                </a:cubicBezTo>
                <a:cubicBezTo>
                  <a:pt x="219755" y="70493"/>
                  <a:pt x="216081" y="74167"/>
                  <a:pt x="211514" y="74167"/>
                </a:cubicBezTo>
                <a:lnTo>
                  <a:pt x="195032" y="74167"/>
                </a:lnTo>
                <a:lnTo>
                  <a:pt x="195032" y="90649"/>
                </a:lnTo>
                <a:cubicBezTo>
                  <a:pt x="195032" y="95216"/>
                  <a:pt x="191358" y="98890"/>
                  <a:pt x="186792" y="98890"/>
                </a:cubicBezTo>
                <a:cubicBezTo>
                  <a:pt x="182225" y="98890"/>
                  <a:pt x="178551" y="95216"/>
                  <a:pt x="178551" y="90649"/>
                </a:cubicBezTo>
                <a:lnTo>
                  <a:pt x="178551" y="74167"/>
                </a:lnTo>
                <a:lnTo>
                  <a:pt x="162069" y="74167"/>
                </a:lnTo>
                <a:cubicBezTo>
                  <a:pt x="157502" y="74167"/>
                  <a:pt x="153828" y="70493"/>
                  <a:pt x="153828" y="65926"/>
                </a:cubicBezTo>
                <a:cubicBezTo>
                  <a:pt x="153828" y="61360"/>
                  <a:pt x="157502" y="57686"/>
                  <a:pt x="162069" y="57686"/>
                </a:cubicBezTo>
                <a:lnTo>
                  <a:pt x="178551" y="57686"/>
                </a:lnTo>
                <a:lnTo>
                  <a:pt x="178551" y="41204"/>
                </a:lnTo>
                <a:cubicBezTo>
                  <a:pt x="178551" y="36637"/>
                  <a:pt x="182225" y="32963"/>
                  <a:pt x="186792" y="3296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1" name="Text 39"/>
          <p:cNvSpPr/>
          <p:nvPr/>
        </p:nvSpPr>
        <p:spPr>
          <a:xfrm>
            <a:off x="6708073" y="5020909"/>
            <a:ext cx="1591025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de test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0416" y="5407678"/>
            <a:ext cx="5256536" cy="597733"/>
          </a:xfrm>
          <a:custGeom>
            <a:avLst/>
            <a:gdLst/>
            <a:ahLst/>
            <a:cxnLst/>
            <a:rect l="l" t="t" r="r" b="b"/>
            <a:pathLst>
              <a:path w="5256536" h="597733">
                <a:moveTo>
                  <a:pt x="35161" y="0"/>
                </a:moveTo>
                <a:lnTo>
                  <a:pt x="5186213" y="0"/>
                </a:lnTo>
                <a:cubicBezTo>
                  <a:pt x="5225052" y="0"/>
                  <a:pt x="5256536" y="31485"/>
                  <a:pt x="5256536" y="70323"/>
                </a:cubicBezTo>
                <a:lnTo>
                  <a:pt x="5256536" y="527410"/>
                </a:lnTo>
                <a:cubicBezTo>
                  <a:pt x="5256536" y="566248"/>
                  <a:pt x="5225052" y="597733"/>
                  <a:pt x="5186213" y="597733"/>
                </a:cubicBez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43" name="Shape 41"/>
          <p:cNvSpPr/>
          <p:nvPr/>
        </p:nvSpPr>
        <p:spPr>
          <a:xfrm>
            <a:off x="6400416" y="5407678"/>
            <a:ext cx="35161" cy="597733"/>
          </a:xfrm>
          <a:custGeom>
            <a:avLst/>
            <a:gdLst/>
            <a:ahLst/>
            <a:cxnLst/>
            <a:rect l="l" t="t" r="r" b="b"/>
            <a:pathLst>
              <a:path w="35161" h="597733">
                <a:moveTo>
                  <a:pt x="35161" y="0"/>
                </a:moveTo>
                <a:lnTo>
                  <a:pt x="35161" y="0"/>
                </a:lnTo>
                <a:lnTo>
                  <a:pt x="35161" y="597733"/>
                </a:ln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4" name="Text 42"/>
          <p:cNvSpPr/>
          <p:nvPr/>
        </p:nvSpPr>
        <p:spPr>
          <a:xfrm>
            <a:off x="6523478" y="5523702"/>
            <a:ext cx="403800" cy="186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23478" y="5724125"/>
            <a:ext cx="88781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autorisé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351328" y="5618643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175804"/>
                </a:moveTo>
                <a:cubicBezTo>
                  <a:pt x="136416" y="175804"/>
                  <a:pt x="175804" y="136416"/>
                  <a:pt x="175804" y="87902"/>
                </a:cubicBezTo>
                <a:cubicBezTo>
                  <a:pt x="175804" y="39388"/>
                  <a:pt x="136416" y="0"/>
                  <a:pt x="87902" y="0"/>
                </a:cubicBezTo>
                <a:cubicBezTo>
                  <a:pt x="39388" y="0"/>
                  <a:pt x="0" y="39388"/>
                  <a:pt x="0" y="87902"/>
                </a:cubicBezTo>
                <a:cubicBezTo>
                  <a:pt x="0" y="136416"/>
                  <a:pt x="39388" y="175804"/>
                  <a:pt x="87902" y="175804"/>
                </a:cubicBezTo>
                <a:close/>
                <a:moveTo>
                  <a:pt x="116882" y="73034"/>
                </a:moveTo>
                <a:lnTo>
                  <a:pt x="89413" y="116985"/>
                </a:lnTo>
                <a:cubicBezTo>
                  <a:pt x="87971" y="119286"/>
                  <a:pt x="85498" y="120728"/>
                  <a:pt x="82786" y="120865"/>
                </a:cubicBezTo>
                <a:cubicBezTo>
                  <a:pt x="80073" y="121003"/>
                  <a:pt x="77464" y="119766"/>
                  <a:pt x="75850" y="117569"/>
                </a:cubicBezTo>
                <a:lnTo>
                  <a:pt x="59368" y="95593"/>
                </a:lnTo>
                <a:cubicBezTo>
                  <a:pt x="56621" y="91954"/>
                  <a:pt x="57377" y="86803"/>
                  <a:pt x="61016" y="84056"/>
                </a:cubicBezTo>
                <a:cubicBezTo>
                  <a:pt x="64656" y="81309"/>
                  <a:pt x="69807" y="82065"/>
                  <a:pt x="72553" y="85704"/>
                </a:cubicBezTo>
                <a:lnTo>
                  <a:pt x="81824" y="98066"/>
                </a:lnTo>
                <a:lnTo>
                  <a:pt x="102907" y="64313"/>
                </a:lnTo>
                <a:cubicBezTo>
                  <a:pt x="105311" y="60467"/>
                  <a:pt x="110392" y="59265"/>
                  <a:pt x="114273" y="61703"/>
                </a:cubicBezTo>
                <a:cubicBezTo>
                  <a:pt x="118153" y="64141"/>
                  <a:pt x="119320" y="69188"/>
                  <a:pt x="116882" y="73068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7" name="Shape 45"/>
          <p:cNvSpPr/>
          <p:nvPr/>
        </p:nvSpPr>
        <p:spPr>
          <a:xfrm>
            <a:off x="6400416" y="6075733"/>
            <a:ext cx="5256536" cy="597733"/>
          </a:xfrm>
          <a:custGeom>
            <a:avLst/>
            <a:gdLst/>
            <a:ahLst/>
            <a:cxnLst/>
            <a:rect l="l" t="t" r="r" b="b"/>
            <a:pathLst>
              <a:path w="5256536" h="597733">
                <a:moveTo>
                  <a:pt x="35161" y="0"/>
                </a:moveTo>
                <a:lnTo>
                  <a:pt x="5186213" y="0"/>
                </a:lnTo>
                <a:cubicBezTo>
                  <a:pt x="5225052" y="0"/>
                  <a:pt x="5256536" y="31485"/>
                  <a:pt x="5256536" y="70323"/>
                </a:cubicBezTo>
                <a:lnTo>
                  <a:pt x="5256536" y="527410"/>
                </a:lnTo>
                <a:cubicBezTo>
                  <a:pt x="5256536" y="566248"/>
                  <a:pt x="5225052" y="597733"/>
                  <a:pt x="5186213" y="597733"/>
                </a:cubicBez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48" name="Shape 46"/>
          <p:cNvSpPr/>
          <p:nvPr/>
        </p:nvSpPr>
        <p:spPr>
          <a:xfrm>
            <a:off x="6400416" y="6075733"/>
            <a:ext cx="35161" cy="597733"/>
          </a:xfrm>
          <a:custGeom>
            <a:avLst/>
            <a:gdLst/>
            <a:ahLst/>
            <a:cxnLst/>
            <a:rect l="l" t="t" r="r" b="b"/>
            <a:pathLst>
              <a:path w="35161" h="597733">
                <a:moveTo>
                  <a:pt x="35161" y="0"/>
                </a:moveTo>
                <a:lnTo>
                  <a:pt x="35161" y="0"/>
                </a:lnTo>
                <a:lnTo>
                  <a:pt x="35161" y="597733"/>
                </a:lnTo>
                <a:lnTo>
                  <a:pt x="35161" y="597733"/>
                </a:lnTo>
                <a:cubicBezTo>
                  <a:pt x="15755" y="597733"/>
                  <a:pt x="0" y="581978"/>
                  <a:pt x="0" y="562572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49" name="Text 47"/>
          <p:cNvSpPr/>
          <p:nvPr/>
        </p:nvSpPr>
        <p:spPr>
          <a:xfrm>
            <a:off x="6523478" y="6191756"/>
            <a:ext cx="427588" cy="186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23478" y="6392180"/>
            <a:ext cx="791118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refusé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351328" y="6286697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87902" y="175804"/>
                </a:moveTo>
                <a:cubicBezTo>
                  <a:pt x="136416" y="175804"/>
                  <a:pt x="175804" y="136416"/>
                  <a:pt x="175804" y="87902"/>
                </a:cubicBezTo>
                <a:cubicBezTo>
                  <a:pt x="175804" y="39388"/>
                  <a:pt x="136416" y="0"/>
                  <a:pt x="87902" y="0"/>
                </a:cubicBezTo>
                <a:cubicBezTo>
                  <a:pt x="39388" y="0"/>
                  <a:pt x="0" y="39388"/>
                  <a:pt x="0" y="87902"/>
                </a:cubicBezTo>
                <a:cubicBezTo>
                  <a:pt x="0" y="136416"/>
                  <a:pt x="39388" y="175804"/>
                  <a:pt x="87902" y="175804"/>
                </a:cubicBezTo>
                <a:close/>
                <a:moveTo>
                  <a:pt x="57342" y="57342"/>
                </a:moveTo>
                <a:cubicBezTo>
                  <a:pt x="60570" y="54115"/>
                  <a:pt x="65789" y="54115"/>
                  <a:pt x="68982" y="57342"/>
                </a:cubicBezTo>
                <a:lnTo>
                  <a:pt x="87868" y="76227"/>
                </a:lnTo>
                <a:lnTo>
                  <a:pt x="106753" y="57342"/>
                </a:lnTo>
                <a:cubicBezTo>
                  <a:pt x="109980" y="54115"/>
                  <a:pt x="115200" y="54115"/>
                  <a:pt x="118393" y="57342"/>
                </a:cubicBezTo>
                <a:cubicBezTo>
                  <a:pt x="121586" y="60570"/>
                  <a:pt x="121621" y="65789"/>
                  <a:pt x="118393" y="68982"/>
                </a:cubicBezTo>
                <a:lnTo>
                  <a:pt x="99508" y="87868"/>
                </a:lnTo>
                <a:lnTo>
                  <a:pt x="118393" y="106753"/>
                </a:lnTo>
                <a:cubicBezTo>
                  <a:pt x="121621" y="109980"/>
                  <a:pt x="121621" y="115200"/>
                  <a:pt x="118393" y="118393"/>
                </a:cubicBezTo>
                <a:cubicBezTo>
                  <a:pt x="115165" y="121586"/>
                  <a:pt x="109946" y="121621"/>
                  <a:pt x="106753" y="118393"/>
                </a:cubicBezTo>
                <a:lnTo>
                  <a:pt x="87868" y="99508"/>
                </a:lnTo>
                <a:lnTo>
                  <a:pt x="68982" y="118393"/>
                </a:lnTo>
                <a:cubicBezTo>
                  <a:pt x="65755" y="121621"/>
                  <a:pt x="60536" y="121621"/>
                  <a:pt x="57342" y="118393"/>
                </a:cubicBezTo>
                <a:cubicBezTo>
                  <a:pt x="54149" y="115165"/>
                  <a:pt x="54115" y="109946"/>
                  <a:pt x="57342" y="106753"/>
                </a:cubicBezTo>
                <a:lnTo>
                  <a:pt x="76227" y="87868"/>
                </a:lnTo>
                <a:lnTo>
                  <a:pt x="57342" y="68982"/>
                </a:lnTo>
                <a:cubicBezTo>
                  <a:pt x="54115" y="65755"/>
                  <a:pt x="54115" y="60536"/>
                  <a:pt x="57342" y="57342"/>
                </a:cubicBezTo>
                <a:close/>
              </a:path>
            </a:pathLst>
          </a:custGeom>
          <a:solidFill>
            <a:srgbClr val="F85149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9735" y="369735"/>
            <a:ext cx="55460" cy="369735"/>
          </a:xfrm>
          <a:custGeom>
            <a:avLst/>
            <a:gdLst/>
            <a:ahLst/>
            <a:cxnLst/>
            <a:rect l="l" t="t" r="r" b="b"/>
            <a:pathLst>
              <a:path w="55460" h="369735">
                <a:moveTo>
                  <a:pt x="27730" y="0"/>
                </a:moveTo>
                <a:lnTo>
                  <a:pt x="27730" y="0"/>
                </a:lnTo>
                <a:cubicBezTo>
                  <a:pt x="43045" y="0"/>
                  <a:pt x="55460" y="12415"/>
                  <a:pt x="55460" y="27730"/>
                </a:cubicBezTo>
                <a:lnTo>
                  <a:pt x="55460" y="342005"/>
                </a:lnTo>
                <a:cubicBezTo>
                  <a:pt x="55460" y="357319"/>
                  <a:pt x="43045" y="369735"/>
                  <a:pt x="27730" y="369735"/>
                </a:cubicBezTo>
                <a:lnTo>
                  <a:pt x="27730" y="369735"/>
                </a:lnTo>
                <a:cubicBezTo>
                  <a:pt x="12415" y="369735"/>
                  <a:pt x="0" y="357319"/>
                  <a:pt x="0" y="342005"/>
                </a:cubicBezTo>
                <a:lnTo>
                  <a:pt x="0" y="27730"/>
                </a:lnTo>
                <a:cubicBezTo>
                  <a:pt x="0" y="12415"/>
                  <a:pt x="12415" y="0"/>
                  <a:pt x="27730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" name="Text 1"/>
          <p:cNvSpPr/>
          <p:nvPr/>
        </p:nvSpPr>
        <p:spPr>
          <a:xfrm>
            <a:off x="536115" y="369735"/>
            <a:ext cx="4723360" cy="3697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NPS (RADIUS)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1575" y="813416"/>
            <a:ext cx="11313880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Déclaration du client RADIUS et création des politiques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432" y="1260795"/>
            <a:ext cx="6792025" cy="3584577"/>
          </a:xfrm>
          <a:custGeom>
            <a:avLst/>
            <a:gdLst/>
            <a:ahLst/>
            <a:cxnLst/>
            <a:rect l="l" t="t" r="r" b="b"/>
            <a:pathLst>
              <a:path w="6792025" h="3584577">
                <a:moveTo>
                  <a:pt x="110907" y="0"/>
                </a:moveTo>
                <a:lnTo>
                  <a:pt x="6681119" y="0"/>
                </a:lnTo>
                <a:cubicBezTo>
                  <a:pt x="6742371" y="0"/>
                  <a:pt x="6792025" y="49655"/>
                  <a:pt x="6792025" y="110907"/>
                </a:cubicBezTo>
                <a:lnTo>
                  <a:pt x="6792025" y="3473671"/>
                </a:lnTo>
                <a:cubicBezTo>
                  <a:pt x="6792025" y="3534923"/>
                  <a:pt x="6742371" y="3584577"/>
                  <a:pt x="6681119" y="3584577"/>
                </a:cubicBezTo>
                <a:lnTo>
                  <a:pt x="110907" y="3584577"/>
                </a:lnTo>
                <a:cubicBezTo>
                  <a:pt x="49655" y="3584577"/>
                  <a:pt x="0" y="3534923"/>
                  <a:pt x="0" y="3473671"/>
                </a:cubicBezTo>
                <a:lnTo>
                  <a:pt x="0" y="110907"/>
                </a:lnTo>
                <a:cubicBezTo>
                  <a:pt x="0" y="49696"/>
                  <a:pt x="49696" y="0"/>
                  <a:pt x="1109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3592" y="1486277"/>
            <a:ext cx="194111" cy="221841"/>
          </a:xfrm>
          <a:custGeom>
            <a:avLst/>
            <a:gdLst/>
            <a:ahLst/>
            <a:cxnLst/>
            <a:rect l="l" t="t" r="r" b="b"/>
            <a:pathLst>
              <a:path w="194111" h="221841">
                <a:moveTo>
                  <a:pt x="27730" y="13865"/>
                </a:moveTo>
                <a:cubicBezTo>
                  <a:pt x="12435" y="13865"/>
                  <a:pt x="0" y="26300"/>
                  <a:pt x="0" y="41595"/>
                </a:cubicBezTo>
                <a:lnTo>
                  <a:pt x="0" y="69325"/>
                </a:lnTo>
                <a:cubicBezTo>
                  <a:pt x="0" y="84620"/>
                  <a:pt x="12435" y="97055"/>
                  <a:pt x="27730" y="97055"/>
                </a:cubicBezTo>
                <a:lnTo>
                  <a:pt x="166381" y="97055"/>
                </a:lnTo>
                <a:cubicBezTo>
                  <a:pt x="181675" y="97055"/>
                  <a:pt x="194111" y="84620"/>
                  <a:pt x="194111" y="69325"/>
                </a:cubicBezTo>
                <a:lnTo>
                  <a:pt x="194111" y="41595"/>
                </a:lnTo>
                <a:cubicBezTo>
                  <a:pt x="194111" y="26300"/>
                  <a:pt x="181675" y="13865"/>
                  <a:pt x="166381" y="13865"/>
                </a:cubicBezTo>
                <a:lnTo>
                  <a:pt x="27730" y="13865"/>
                </a:lnTo>
                <a:close/>
                <a:moveTo>
                  <a:pt x="121319" y="45061"/>
                </a:moveTo>
                <a:cubicBezTo>
                  <a:pt x="127058" y="45061"/>
                  <a:pt x="131718" y="49721"/>
                  <a:pt x="131718" y="55460"/>
                </a:cubicBezTo>
                <a:cubicBezTo>
                  <a:pt x="131718" y="61199"/>
                  <a:pt x="127058" y="65859"/>
                  <a:pt x="121319" y="65859"/>
                </a:cubicBezTo>
                <a:cubicBezTo>
                  <a:pt x="115580" y="65859"/>
                  <a:pt x="110920" y="61199"/>
                  <a:pt x="110920" y="55460"/>
                </a:cubicBezTo>
                <a:cubicBezTo>
                  <a:pt x="110920" y="49721"/>
                  <a:pt x="115580" y="45061"/>
                  <a:pt x="121319" y="45061"/>
                </a:cubicBezTo>
                <a:close/>
                <a:moveTo>
                  <a:pt x="145583" y="55460"/>
                </a:moveTo>
                <a:cubicBezTo>
                  <a:pt x="145583" y="49721"/>
                  <a:pt x="150243" y="45061"/>
                  <a:pt x="155982" y="45061"/>
                </a:cubicBezTo>
                <a:cubicBezTo>
                  <a:pt x="161721" y="45061"/>
                  <a:pt x="166381" y="49721"/>
                  <a:pt x="166381" y="55460"/>
                </a:cubicBezTo>
                <a:cubicBezTo>
                  <a:pt x="166381" y="61199"/>
                  <a:pt x="161721" y="65859"/>
                  <a:pt x="155982" y="65859"/>
                </a:cubicBezTo>
                <a:cubicBezTo>
                  <a:pt x="150243" y="65859"/>
                  <a:pt x="145583" y="61199"/>
                  <a:pt x="145583" y="55460"/>
                </a:cubicBezTo>
                <a:close/>
                <a:moveTo>
                  <a:pt x="27730" y="124785"/>
                </a:moveTo>
                <a:cubicBezTo>
                  <a:pt x="12435" y="124785"/>
                  <a:pt x="0" y="137221"/>
                  <a:pt x="0" y="152516"/>
                </a:cubicBezTo>
                <a:lnTo>
                  <a:pt x="0" y="180246"/>
                </a:lnTo>
                <a:cubicBezTo>
                  <a:pt x="0" y="195541"/>
                  <a:pt x="12435" y="207976"/>
                  <a:pt x="27730" y="207976"/>
                </a:cubicBezTo>
                <a:lnTo>
                  <a:pt x="166381" y="207976"/>
                </a:lnTo>
                <a:cubicBezTo>
                  <a:pt x="181675" y="207976"/>
                  <a:pt x="194111" y="195541"/>
                  <a:pt x="194111" y="180246"/>
                </a:cubicBezTo>
                <a:lnTo>
                  <a:pt x="194111" y="152516"/>
                </a:lnTo>
                <a:cubicBezTo>
                  <a:pt x="194111" y="137221"/>
                  <a:pt x="181675" y="124785"/>
                  <a:pt x="166381" y="124785"/>
                </a:cubicBezTo>
                <a:lnTo>
                  <a:pt x="27730" y="124785"/>
                </a:lnTo>
                <a:close/>
                <a:moveTo>
                  <a:pt x="121319" y="155982"/>
                </a:moveTo>
                <a:cubicBezTo>
                  <a:pt x="127058" y="155982"/>
                  <a:pt x="131718" y="160641"/>
                  <a:pt x="131718" y="166381"/>
                </a:cubicBezTo>
                <a:cubicBezTo>
                  <a:pt x="131718" y="172120"/>
                  <a:pt x="127058" y="176779"/>
                  <a:pt x="121319" y="176779"/>
                </a:cubicBezTo>
                <a:cubicBezTo>
                  <a:pt x="115580" y="176779"/>
                  <a:pt x="110920" y="172120"/>
                  <a:pt x="110920" y="166381"/>
                </a:cubicBezTo>
                <a:cubicBezTo>
                  <a:pt x="110920" y="160641"/>
                  <a:pt x="115580" y="155982"/>
                  <a:pt x="121319" y="155982"/>
                </a:cubicBezTo>
                <a:close/>
                <a:moveTo>
                  <a:pt x="145583" y="166381"/>
                </a:moveTo>
                <a:cubicBezTo>
                  <a:pt x="145583" y="160641"/>
                  <a:pt x="150243" y="155982"/>
                  <a:pt x="155982" y="155982"/>
                </a:cubicBezTo>
                <a:cubicBezTo>
                  <a:pt x="161721" y="155982"/>
                  <a:pt x="166381" y="160641"/>
                  <a:pt x="166381" y="166381"/>
                </a:cubicBezTo>
                <a:cubicBezTo>
                  <a:pt x="166381" y="172120"/>
                  <a:pt x="161721" y="176779"/>
                  <a:pt x="155982" y="176779"/>
                </a:cubicBezTo>
                <a:cubicBezTo>
                  <a:pt x="150243" y="176779"/>
                  <a:pt x="145583" y="172120"/>
                  <a:pt x="145583" y="166381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7" name="Text 5"/>
          <p:cNvSpPr/>
          <p:nvPr/>
        </p:nvSpPr>
        <p:spPr>
          <a:xfrm>
            <a:off x="950218" y="1449358"/>
            <a:ext cx="1562129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RADIUS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1997" y="1892985"/>
            <a:ext cx="6488843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a été déclaré comme </a:t>
            </a:r>
            <a:pPr>
              <a:lnSpc>
                <a:spcPct val="140000"/>
              </a:lnSpc>
            </a:pP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RADIUS</a:t>
            </a:r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dans NPS pour permettre l'authentification.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5694" y="2284904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80312" y="2399520"/>
            <a:ext cx="39746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83924" y="2399520"/>
            <a:ext cx="942823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5694" y="2854292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0312" y="2968917"/>
            <a:ext cx="785686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Adresse IP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636" y="2968917"/>
            <a:ext cx="121088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5694" y="3423689"/>
            <a:ext cx="6403804" cy="451076"/>
          </a:xfrm>
          <a:custGeom>
            <a:avLst/>
            <a:gdLst/>
            <a:ahLst/>
            <a:cxnLst/>
            <a:rect l="l" t="t" r="r" b="b"/>
            <a:pathLst>
              <a:path w="6403804" h="451076">
                <a:moveTo>
                  <a:pt x="73945" y="0"/>
                </a:moveTo>
                <a:lnTo>
                  <a:pt x="6329859" y="0"/>
                </a:lnTo>
                <a:cubicBezTo>
                  <a:pt x="6370698" y="0"/>
                  <a:pt x="6403804" y="33106"/>
                  <a:pt x="6403804" y="73945"/>
                </a:cubicBezTo>
                <a:lnTo>
                  <a:pt x="6403804" y="377131"/>
                </a:lnTo>
                <a:cubicBezTo>
                  <a:pt x="6403804" y="417970"/>
                  <a:pt x="6370698" y="451076"/>
                  <a:pt x="6329859" y="451076"/>
                </a:cubicBezTo>
                <a:lnTo>
                  <a:pt x="73945" y="451076"/>
                </a:lnTo>
                <a:cubicBezTo>
                  <a:pt x="33134" y="451076"/>
                  <a:pt x="0" y="417943"/>
                  <a:pt x="0" y="377131"/>
                </a:cubicBezTo>
                <a:lnTo>
                  <a:pt x="0" y="73945"/>
                </a:lnTo>
                <a:cubicBezTo>
                  <a:pt x="0" y="33106"/>
                  <a:pt x="33106" y="0"/>
                  <a:pt x="7394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80312" y="3538305"/>
            <a:ext cx="108147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Secret partagé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78261" y="3538305"/>
            <a:ext cx="105374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radiussecret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3432" y="5035844"/>
            <a:ext cx="6792025" cy="1819094"/>
          </a:xfrm>
          <a:custGeom>
            <a:avLst/>
            <a:gdLst/>
            <a:ahLst/>
            <a:cxnLst/>
            <a:rect l="l" t="t" r="r" b="b"/>
            <a:pathLst>
              <a:path w="6792025" h="1819094">
                <a:moveTo>
                  <a:pt x="110928" y="0"/>
                </a:moveTo>
                <a:lnTo>
                  <a:pt x="6681097" y="0"/>
                </a:lnTo>
                <a:cubicBezTo>
                  <a:pt x="6742361" y="0"/>
                  <a:pt x="6792025" y="49664"/>
                  <a:pt x="6792025" y="110928"/>
                </a:cubicBezTo>
                <a:lnTo>
                  <a:pt x="6792025" y="1708166"/>
                </a:lnTo>
                <a:cubicBezTo>
                  <a:pt x="6792025" y="1769430"/>
                  <a:pt x="6742361" y="1819094"/>
                  <a:pt x="6681097" y="1819094"/>
                </a:cubicBezTo>
                <a:lnTo>
                  <a:pt x="110928" y="1819094"/>
                </a:lnTo>
                <a:cubicBezTo>
                  <a:pt x="49664" y="1819094"/>
                  <a:pt x="0" y="1769430"/>
                  <a:pt x="0" y="1708166"/>
                </a:cubicBezTo>
                <a:lnTo>
                  <a:pt x="0" y="110928"/>
                </a:lnTo>
                <a:cubicBezTo>
                  <a:pt x="0" y="49705"/>
                  <a:pt x="49705" y="0"/>
                  <a:pt x="11092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89727" y="526132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65252"/>
                </a:moveTo>
                <a:lnTo>
                  <a:pt x="176173" y="106848"/>
                </a:lnTo>
                <a:cubicBezTo>
                  <a:pt x="172187" y="110834"/>
                  <a:pt x="166251" y="112004"/>
                  <a:pt x="161051" y="109837"/>
                </a:cubicBezTo>
                <a:cubicBezTo>
                  <a:pt x="155852" y="107671"/>
                  <a:pt x="152516" y="102645"/>
                  <a:pt x="152516" y="97055"/>
                </a:cubicBezTo>
                <a:lnTo>
                  <a:pt x="152516" y="69325"/>
                </a:lnTo>
                <a:lnTo>
                  <a:pt x="13865" y="69325"/>
                </a:lnTo>
                <a:cubicBezTo>
                  <a:pt x="6196" y="69325"/>
                  <a:pt x="0" y="63129"/>
                  <a:pt x="0" y="55460"/>
                </a:cubicBezTo>
                <a:cubicBezTo>
                  <a:pt x="0" y="47791"/>
                  <a:pt x="6196" y="41595"/>
                  <a:pt x="13865" y="41595"/>
                </a:cubicBezTo>
                <a:lnTo>
                  <a:pt x="152516" y="41595"/>
                </a:lnTo>
                <a:lnTo>
                  <a:pt x="152516" y="13865"/>
                </a:lnTo>
                <a:cubicBezTo>
                  <a:pt x="152516" y="8276"/>
                  <a:pt x="155895" y="3206"/>
                  <a:pt x="161095" y="1040"/>
                </a:cubicBezTo>
                <a:cubicBezTo>
                  <a:pt x="166294" y="-1127"/>
                  <a:pt x="172230" y="87"/>
                  <a:pt x="176216" y="4030"/>
                </a:cubicBezTo>
                <a:lnTo>
                  <a:pt x="217811" y="45625"/>
                </a:lnTo>
                <a:cubicBezTo>
                  <a:pt x="223227" y="51041"/>
                  <a:pt x="223227" y="59836"/>
                  <a:pt x="217811" y="65252"/>
                </a:cubicBezTo>
                <a:close/>
                <a:moveTo>
                  <a:pt x="45625" y="217768"/>
                </a:moveTo>
                <a:lnTo>
                  <a:pt x="4030" y="176173"/>
                </a:lnTo>
                <a:cubicBezTo>
                  <a:pt x="-1387" y="170757"/>
                  <a:pt x="-1387" y="161961"/>
                  <a:pt x="4030" y="156545"/>
                </a:cubicBezTo>
                <a:lnTo>
                  <a:pt x="45625" y="114950"/>
                </a:lnTo>
                <a:cubicBezTo>
                  <a:pt x="49611" y="110964"/>
                  <a:pt x="55547" y="109794"/>
                  <a:pt x="60746" y="111960"/>
                </a:cubicBezTo>
                <a:cubicBezTo>
                  <a:pt x="65946" y="114127"/>
                  <a:pt x="69325" y="119196"/>
                  <a:pt x="69325" y="124785"/>
                </a:cubicBezTo>
                <a:lnTo>
                  <a:pt x="69325" y="152516"/>
                </a:lnTo>
                <a:lnTo>
                  <a:pt x="207976" y="152516"/>
                </a:lnTo>
                <a:cubicBezTo>
                  <a:pt x="215645" y="152516"/>
                  <a:pt x="221841" y="158711"/>
                  <a:pt x="221841" y="166381"/>
                </a:cubicBezTo>
                <a:cubicBezTo>
                  <a:pt x="221841" y="174050"/>
                  <a:pt x="215645" y="180246"/>
                  <a:pt x="207976" y="180246"/>
                </a:cubicBezTo>
                <a:lnTo>
                  <a:pt x="69325" y="180246"/>
                </a:lnTo>
                <a:lnTo>
                  <a:pt x="69325" y="207976"/>
                </a:lnTo>
                <a:cubicBezTo>
                  <a:pt x="69325" y="213565"/>
                  <a:pt x="65946" y="218634"/>
                  <a:pt x="60746" y="220801"/>
                </a:cubicBezTo>
                <a:cubicBezTo>
                  <a:pt x="55547" y="222967"/>
                  <a:pt x="49611" y="221754"/>
                  <a:pt x="45625" y="217811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0" name="Text 18"/>
          <p:cNvSpPr/>
          <p:nvPr/>
        </p:nvSpPr>
        <p:spPr>
          <a:xfrm>
            <a:off x="950218" y="5224407"/>
            <a:ext cx="2357058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Flux d'authentification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125223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2296225" y="5852901"/>
            <a:ext cx="249571" cy="221841"/>
          </a:xfrm>
          <a:custGeom>
            <a:avLst/>
            <a:gdLst/>
            <a:ahLst/>
            <a:cxnLst/>
            <a:rect l="l" t="t" r="r" b="b"/>
            <a:pathLst>
              <a:path w="249571" h="221841">
                <a:moveTo>
                  <a:pt x="107454" y="38129"/>
                </a:moveTo>
                <a:lnTo>
                  <a:pt x="142117" y="38129"/>
                </a:lnTo>
                <a:lnTo>
                  <a:pt x="142117" y="58926"/>
                </a:lnTo>
                <a:lnTo>
                  <a:pt x="107454" y="58926"/>
                </a:lnTo>
                <a:lnTo>
                  <a:pt x="107454" y="38129"/>
                </a:lnTo>
                <a:close/>
                <a:moveTo>
                  <a:pt x="103988" y="13865"/>
                </a:moveTo>
                <a:cubicBezTo>
                  <a:pt x="92506" y="13865"/>
                  <a:pt x="83190" y="23181"/>
                  <a:pt x="83190" y="34663"/>
                </a:cubicBezTo>
                <a:lnTo>
                  <a:pt x="83190" y="62393"/>
                </a:lnTo>
                <a:cubicBezTo>
                  <a:pt x="83190" y="73875"/>
                  <a:pt x="92506" y="83190"/>
                  <a:pt x="103988" y="83190"/>
                </a:cubicBezTo>
                <a:lnTo>
                  <a:pt x="110920" y="83190"/>
                </a:lnTo>
                <a:lnTo>
                  <a:pt x="110920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55460" y="124785"/>
                </a:lnTo>
                <a:lnTo>
                  <a:pt x="55460" y="138650"/>
                </a:lnTo>
                <a:lnTo>
                  <a:pt x="48528" y="138650"/>
                </a:lnTo>
                <a:cubicBezTo>
                  <a:pt x="37046" y="138650"/>
                  <a:pt x="27730" y="147966"/>
                  <a:pt x="27730" y="159448"/>
                </a:cubicBezTo>
                <a:lnTo>
                  <a:pt x="27730" y="187178"/>
                </a:lnTo>
                <a:cubicBezTo>
                  <a:pt x="27730" y="198660"/>
                  <a:pt x="37046" y="207976"/>
                  <a:pt x="48528" y="207976"/>
                </a:cubicBezTo>
                <a:lnTo>
                  <a:pt x="90123" y="207976"/>
                </a:lnTo>
                <a:cubicBezTo>
                  <a:pt x="101605" y="207976"/>
                  <a:pt x="110920" y="198660"/>
                  <a:pt x="110920" y="187178"/>
                </a:cubicBezTo>
                <a:lnTo>
                  <a:pt x="110920" y="159448"/>
                </a:lnTo>
                <a:cubicBezTo>
                  <a:pt x="110920" y="147966"/>
                  <a:pt x="101605" y="138650"/>
                  <a:pt x="90123" y="138650"/>
                </a:cubicBezTo>
                <a:lnTo>
                  <a:pt x="83190" y="138650"/>
                </a:lnTo>
                <a:lnTo>
                  <a:pt x="83190" y="124785"/>
                </a:lnTo>
                <a:lnTo>
                  <a:pt x="166381" y="124785"/>
                </a:lnTo>
                <a:lnTo>
                  <a:pt x="166381" y="138650"/>
                </a:lnTo>
                <a:lnTo>
                  <a:pt x="159448" y="138650"/>
                </a:lnTo>
                <a:cubicBezTo>
                  <a:pt x="147966" y="138650"/>
                  <a:pt x="138650" y="147966"/>
                  <a:pt x="138650" y="159448"/>
                </a:cubicBezTo>
                <a:lnTo>
                  <a:pt x="138650" y="187178"/>
                </a:lnTo>
                <a:cubicBezTo>
                  <a:pt x="138650" y="198660"/>
                  <a:pt x="147966" y="207976"/>
                  <a:pt x="159448" y="207976"/>
                </a:cubicBezTo>
                <a:lnTo>
                  <a:pt x="201043" y="207976"/>
                </a:lnTo>
                <a:cubicBezTo>
                  <a:pt x="212525" y="207976"/>
                  <a:pt x="221841" y="198660"/>
                  <a:pt x="221841" y="187178"/>
                </a:cubicBezTo>
                <a:lnTo>
                  <a:pt x="221841" y="159448"/>
                </a:lnTo>
                <a:cubicBezTo>
                  <a:pt x="221841" y="147966"/>
                  <a:pt x="212525" y="138650"/>
                  <a:pt x="201043" y="138650"/>
                </a:cubicBezTo>
                <a:lnTo>
                  <a:pt x="194111" y="138650"/>
                </a:lnTo>
                <a:lnTo>
                  <a:pt x="194111" y="124785"/>
                </a:lnTo>
                <a:lnTo>
                  <a:pt x="235706" y="124785"/>
                </a:lnTo>
                <a:cubicBezTo>
                  <a:pt x="243375" y="124785"/>
                  <a:pt x="249571" y="118589"/>
                  <a:pt x="249571" y="110920"/>
                </a:cubicBezTo>
                <a:cubicBezTo>
                  <a:pt x="249571" y="103251"/>
                  <a:pt x="243375" y="97055"/>
                  <a:pt x="235706" y="97055"/>
                </a:cubicBezTo>
                <a:lnTo>
                  <a:pt x="138650" y="97055"/>
                </a:lnTo>
                <a:lnTo>
                  <a:pt x="138650" y="83190"/>
                </a:lnTo>
                <a:lnTo>
                  <a:pt x="145583" y="83190"/>
                </a:lnTo>
                <a:cubicBezTo>
                  <a:pt x="157065" y="83190"/>
                  <a:pt x="166381" y="73875"/>
                  <a:pt x="166381" y="62393"/>
                </a:cubicBezTo>
                <a:lnTo>
                  <a:pt x="166381" y="34663"/>
                </a:lnTo>
                <a:cubicBezTo>
                  <a:pt x="166381" y="23181"/>
                  <a:pt x="157065" y="13865"/>
                  <a:pt x="145583" y="13865"/>
                </a:cubicBezTo>
                <a:lnTo>
                  <a:pt x="103988" y="13865"/>
                </a:lnTo>
                <a:close/>
                <a:moveTo>
                  <a:pt x="194111" y="162914"/>
                </a:moveTo>
                <a:lnTo>
                  <a:pt x="197577" y="162914"/>
                </a:lnTo>
                <a:lnTo>
                  <a:pt x="197577" y="183712"/>
                </a:lnTo>
                <a:lnTo>
                  <a:pt x="162914" y="183712"/>
                </a:lnTo>
                <a:lnTo>
                  <a:pt x="162914" y="162914"/>
                </a:lnTo>
                <a:lnTo>
                  <a:pt x="194111" y="162914"/>
                </a:lnTo>
                <a:close/>
                <a:moveTo>
                  <a:pt x="83190" y="162914"/>
                </a:moveTo>
                <a:lnTo>
                  <a:pt x="86657" y="162914"/>
                </a:lnTo>
                <a:lnTo>
                  <a:pt x="86657" y="183712"/>
                </a:lnTo>
                <a:lnTo>
                  <a:pt x="51994" y="183712"/>
                </a:lnTo>
                <a:lnTo>
                  <a:pt x="51994" y="162914"/>
                </a:lnTo>
                <a:lnTo>
                  <a:pt x="83190" y="162914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3" name="Text 21"/>
          <p:cNvSpPr/>
          <p:nvPr/>
        </p:nvSpPr>
        <p:spPr>
          <a:xfrm>
            <a:off x="2008006" y="6333556"/>
            <a:ext cx="822660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012627" y="6518424"/>
            <a:ext cx="81341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977288" y="60562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120713"/>
                </a:moveTo>
                <a:cubicBezTo>
                  <a:pt x="223184" y="115297"/>
                  <a:pt x="223184" y="106501"/>
                  <a:pt x="217768" y="101085"/>
                </a:cubicBezTo>
                <a:lnTo>
                  <a:pt x="148443" y="31760"/>
                </a:lnTo>
                <a:cubicBezTo>
                  <a:pt x="143027" y="26344"/>
                  <a:pt x="134231" y="26344"/>
                  <a:pt x="128815" y="31760"/>
                </a:cubicBezTo>
                <a:cubicBezTo>
                  <a:pt x="123399" y="37176"/>
                  <a:pt x="123399" y="45971"/>
                  <a:pt x="128815" y="51387"/>
                </a:cubicBezTo>
                <a:lnTo>
                  <a:pt x="174483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174483" y="124785"/>
                </a:lnTo>
                <a:lnTo>
                  <a:pt x="128815" y="170453"/>
                </a:lnTo>
                <a:cubicBezTo>
                  <a:pt x="123399" y="175869"/>
                  <a:pt x="123399" y="184665"/>
                  <a:pt x="128815" y="190081"/>
                </a:cubicBezTo>
                <a:cubicBezTo>
                  <a:pt x="134231" y="195497"/>
                  <a:pt x="143027" y="195497"/>
                  <a:pt x="148443" y="190081"/>
                </a:cubicBezTo>
                <a:lnTo>
                  <a:pt x="217768" y="120756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6" name="Shape 24"/>
          <p:cNvSpPr/>
          <p:nvPr/>
        </p:nvSpPr>
        <p:spPr>
          <a:xfrm>
            <a:off x="3374753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3559620" y="58529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110920" y="0"/>
                </a:moveTo>
                <a:cubicBezTo>
                  <a:pt x="112913" y="0"/>
                  <a:pt x="114907" y="433"/>
                  <a:pt x="116726" y="1257"/>
                </a:cubicBezTo>
                <a:lnTo>
                  <a:pt x="198357" y="35876"/>
                </a:lnTo>
                <a:cubicBezTo>
                  <a:pt x="207889" y="39905"/>
                  <a:pt x="214995" y="49308"/>
                  <a:pt x="214952" y="60660"/>
                </a:cubicBezTo>
                <a:cubicBezTo>
                  <a:pt x="214735" y="103641"/>
                  <a:pt x="197057" y="182282"/>
                  <a:pt x="122402" y="218028"/>
                </a:cubicBezTo>
                <a:cubicBezTo>
                  <a:pt x="115167" y="221494"/>
                  <a:pt x="106761" y="221494"/>
                  <a:pt x="99525" y="218028"/>
                </a:cubicBezTo>
                <a:cubicBezTo>
                  <a:pt x="24827" y="182282"/>
                  <a:pt x="7192" y="103641"/>
                  <a:pt x="6976" y="60660"/>
                </a:cubicBezTo>
                <a:cubicBezTo>
                  <a:pt x="6933" y="49308"/>
                  <a:pt x="14038" y="39905"/>
                  <a:pt x="23571" y="35876"/>
                </a:cubicBezTo>
                <a:lnTo>
                  <a:pt x="105158" y="1257"/>
                </a:lnTo>
                <a:cubicBezTo>
                  <a:pt x="106978" y="433"/>
                  <a:pt x="108927" y="0"/>
                  <a:pt x="110920" y="0"/>
                </a:cubicBezTo>
                <a:close/>
                <a:moveTo>
                  <a:pt x="110920" y="28943"/>
                </a:moveTo>
                <a:lnTo>
                  <a:pt x="110920" y="192768"/>
                </a:lnTo>
                <a:cubicBezTo>
                  <a:pt x="170713" y="163824"/>
                  <a:pt x="186788" y="99698"/>
                  <a:pt x="187178" y="61310"/>
                </a:cubicBezTo>
                <a:lnTo>
                  <a:pt x="110920" y="28987"/>
                </a:lnTo>
                <a:lnTo>
                  <a:pt x="110920" y="28987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8" name="Text 26"/>
          <p:cNvSpPr/>
          <p:nvPr/>
        </p:nvSpPr>
        <p:spPr>
          <a:xfrm>
            <a:off x="3342401" y="6333556"/>
            <a:ext cx="656279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347023" y="6518424"/>
            <a:ext cx="64703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141952" y="605620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17768" y="120713"/>
                </a:moveTo>
                <a:cubicBezTo>
                  <a:pt x="223184" y="115297"/>
                  <a:pt x="223184" y="106501"/>
                  <a:pt x="217768" y="101085"/>
                </a:cubicBezTo>
                <a:lnTo>
                  <a:pt x="148443" y="31760"/>
                </a:lnTo>
                <a:cubicBezTo>
                  <a:pt x="143027" y="26344"/>
                  <a:pt x="134231" y="26344"/>
                  <a:pt x="128815" y="31760"/>
                </a:cubicBezTo>
                <a:cubicBezTo>
                  <a:pt x="123399" y="37176"/>
                  <a:pt x="123399" y="45971"/>
                  <a:pt x="128815" y="51387"/>
                </a:cubicBezTo>
                <a:lnTo>
                  <a:pt x="174483" y="97055"/>
                </a:lnTo>
                <a:lnTo>
                  <a:pt x="13865" y="97055"/>
                </a:lnTo>
                <a:cubicBezTo>
                  <a:pt x="6196" y="97055"/>
                  <a:pt x="0" y="103251"/>
                  <a:pt x="0" y="110920"/>
                </a:cubicBezTo>
                <a:cubicBezTo>
                  <a:pt x="0" y="118589"/>
                  <a:pt x="6196" y="124785"/>
                  <a:pt x="13865" y="124785"/>
                </a:cubicBezTo>
                <a:lnTo>
                  <a:pt x="174483" y="124785"/>
                </a:lnTo>
                <a:lnTo>
                  <a:pt x="128815" y="170453"/>
                </a:lnTo>
                <a:cubicBezTo>
                  <a:pt x="123399" y="175869"/>
                  <a:pt x="123399" y="184665"/>
                  <a:pt x="128815" y="190081"/>
                </a:cubicBezTo>
                <a:cubicBezTo>
                  <a:pt x="134231" y="195497"/>
                  <a:pt x="143027" y="195497"/>
                  <a:pt x="148443" y="190081"/>
                </a:cubicBezTo>
                <a:lnTo>
                  <a:pt x="217768" y="120756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1" name="Shape 29"/>
          <p:cNvSpPr/>
          <p:nvPr/>
        </p:nvSpPr>
        <p:spPr>
          <a:xfrm>
            <a:off x="4720876" y="5668034"/>
            <a:ext cx="591575" cy="591575"/>
          </a:xfrm>
          <a:custGeom>
            <a:avLst/>
            <a:gdLst/>
            <a:ahLst/>
            <a:cxnLst/>
            <a:rect l="l" t="t" r="r" b="b"/>
            <a:pathLst>
              <a:path w="591575" h="591575">
                <a:moveTo>
                  <a:pt x="110920" y="0"/>
                </a:moveTo>
                <a:lnTo>
                  <a:pt x="480655" y="0"/>
                </a:lnTo>
                <a:cubicBezTo>
                  <a:pt x="541915" y="0"/>
                  <a:pt x="591575" y="49661"/>
                  <a:pt x="591575" y="110920"/>
                </a:cubicBezTo>
                <a:lnTo>
                  <a:pt x="591575" y="480655"/>
                </a:lnTo>
                <a:cubicBezTo>
                  <a:pt x="591575" y="541915"/>
                  <a:pt x="541915" y="591575"/>
                  <a:pt x="480655" y="591575"/>
                </a:cubicBezTo>
                <a:lnTo>
                  <a:pt x="110920" y="591575"/>
                </a:lnTo>
                <a:cubicBezTo>
                  <a:pt x="49661" y="591575"/>
                  <a:pt x="0" y="541915"/>
                  <a:pt x="0" y="480655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878013" y="5852901"/>
            <a:ext cx="277301" cy="221841"/>
          </a:xfrm>
          <a:custGeom>
            <a:avLst/>
            <a:gdLst/>
            <a:ahLst/>
            <a:cxnLst/>
            <a:rect l="l" t="t" r="r" b="b"/>
            <a:pathLst>
              <a:path w="277301" h="221841">
                <a:moveTo>
                  <a:pt x="138650" y="6933"/>
                </a:moveTo>
                <a:cubicBezTo>
                  <a:pt x="163521" y="6933"/>
                  <a:pt x="183712" y="27124"/>
                  <a:pt x="183712" y="51994"/>
                </a:cubicBezTo>
                <a:cubicBezTo>
                  <a:pt x="183712" y="76864"/>
                  <a:pt x="163521" y="97055"/>
                  <a:pt x="138650" y="97055"/>
                </a:cubicBezTo>
                <a:cubicBezTo>
                  <a:pt x="113780" y="97055"/>
                  <a:pt x="93589" y="76864"/>
                  <a:pt x="93589" y="51994"/>
                </a:cubicBezTo>
                <a:cubicBezTo>
                  <a:pt x="93589" y="27124"/>
                  <a:pt x="113780" y="6933"/>
                  <a:pt x="138650" y="6933"/>
                </a:cubicBezTo>
                <a:close/>
                <a:moveTo>
                  <a:pt x="41595" y="38129"/>
                </a:moveTo>
                <a:cubicBezTo>
                  <a:pt x="58813" y="38129"/>
                  <a:pt x="72792" y="52108"/>
                  <a:pt x="72792" y="69325"/>
                </a:cubicBezTo>
                <a:cubicBezTo>
                  <a:pt x="72792" y="86543"/>
                  <a:pt x="58813" y="100522"/>
                  <a:pt x="41595" y="100522"/>
                </a:cubicBezTo>
                <a:cubicBezTo>
                  <a:pt x="24377" y="100522"/>
                  <a:pt x="10399" y="86543"/>
                  <a:pt x="10399" y="69325"/>
                </a:cubicBezTo>
                <a:cubicBezTo>
                  <a:pt x="10399" y="52108"/>
                  <a:pt x="24377" y="38129"/>
                  <a:pt x="41595" y="38129"/>
                </a:cubicBezTo>
                <a:close/>
                <a:moveTo>
                  <a:pt x="0" y="180246"/>
                </a:moveTo>
                <a:cubicBezTo>
                  <a:pt x="0" y="149613"/>
                  <a:pt x="24827" y="124785"/>
                  <a:pt x="55460" y="124785"/>
                </a:cubicBezTo>
                <a:cubicBezTo>
                  <a:pt x="61006" y="124785"/>
                  <a:pt x="66379" y="125609"/>
                  <a:pt x="71448" y="127125"/>
                </a:cubicBezTo>
                <a:cubicBezTo>
                  <a:pt x="57193" y="143070"/>
                  <a:pt x="48528" y="164128"/>
                  <a:pt x="48528" y="187178"/>
                </a:cubicBezTo>
                <a:lnTo>
                  <a:pt x="48528" y="194111"/>
                </a:lnTo>
                <a:cubicBezTo>
                  <a:pt x="48528" y="199050"/>
                  <a:pt x="49568" y="203730"/>
                  <a:pt x="51431" y="207976"/>
                </a:cubicBezTo>
                <a:lnTo>
                  <a:pt x="13865" y="207976"/>
                </a:lnTo>
                <a:cubicBezTo>
                  <a:pt x="6196" y="207976"/>
                  <a:pt x="0" y="201780"/>
                  <a:pt x="0" y="194111"/>
                </a:cubicBezTo>
                <a:lnTo>
                  <a:pt x="0" y="180246"/>
                </a:lnTo>
                <a:close/>
                <a:moveTo>
                  <a:pt x="225870" y="207976"/>
                </a:moveTo>
                <a:cubicBezTo>
                  <a:pt x="227733" y="203730"/>
                  <a:pt x="228773" y="199050"/>
                  <a:pt x="228773" y="194111"/>
                </a:cubicBezTo>
                <a:lnTo>
                  <a:pt x="228773" y="187178"/>
                </a:lnTo>
                <a:cubicBezTo>
                  <a:pt x="228773" y="164128"/>
                  <a:pt x="220108" y="143070"/>
                  <a:pt x="205853" y="127125"/>
                </a:cubicBezTo>
                <a:cubicBezTo>
                  <a:pt x="210922" y="125609"/>
                  <a:pt x="216295" y="124785"/>
                  <a:pt x="221841" y="124785"/>
                </a:cubicBezTo>
                <a:cubicBezTo>
                  <a:pt x="252474" y="124785"/>
                  <a:pt x="277301" y="149613"/>
                  <a:pt x="277301" y="180246"/>
                </a:cubicBezTo>
                <a:lnTo>
                  <a:pt x="277301" y="194111"/>
                </a:lnTo>
                <a:cubicBezTo>
                  <a:pt x="277301" y="201780"/>
                  <a:pt x="271105" y="207976"/>
                  <a:pt x="263436" y="207976"/>
                </a:cubicBezTo>
                <a:lnTo>
                  <a:pt x="225870" y="207976"/>
                </a:lnTo>
                <a:close/>
                <a:moveTo>
                  <a:pt x="204509" y="69325"/>
                </a:moveTo>
                <a:cubicBezTo>
                  <a:pt x="204509" y="52108"/>
                  <a:pt x="218488" y="38129"/>
                  <a:pt x="235706" y="38129"/>
                </a:cubicBezTo>
                <a:cubicBezTo>
                  <a:pt x="252924" y="38129"/>
                  <a:pt x="266902" y="52108"/>
                  <a:pt x="266902" y="69325"/>
                </a:cubicBezTo>
                <a:cubicBezTo>
                  <a:pt x="266902" y="86543"/>
                  <a:pt x="252924" y="100522"/>
                  <a:pt x="235706" y="100522"/>
                </a:cubicBezTo>
                <a:cubicBezTo>
                  <a:pt x="218488" y="100522"/>
                  <a:pt x="204509" y="86543"/>
                  <a:pt x="204509" y="69325"/>
                </a:cubicBezTo>
                <a:close/>
                <a:moveTo>
                  <a:pt x="69325" y="187178"/>
                </a:moveTo>
                <a:cubicBezTo>
                  <a:pt x="69325" y="148876"/>
                  <a:pt x="100348" y="117853"/>
                  <a:pt x="138650" y="117853"/>
                </a:cubicBezTo>
                <a:cubicBezTo>
                  <a:pt x="176953" y="117853"/>
                  <a:pt x="207976" y="148876"/>
                  <a:pt x="207976" y="187178"/>
                </a:cubicBezTo>
                <a:lnTo>
                  <a:pt x="207976" y="194111"/>
                </a:lnTo>
                <a:cubicBezTo>
                  <a:pt x="207976" y="201780"/>
                  <a:pt x="201780" y="207976"/>
                  <a:pt x="194111" y="207976"/>
                </a:cubicBezTo>
                <a:lnTo>
                  <a:pt x="83190" y="207976"/>
                </a:lnTo>
                <a:cubicBezTo>
                  <a:pt x="75521" y="207976"/>
                  <a:pt x="69325" y="201780"/>
                  <a:pt x="69325" y="194111"/>
                </a:cubicBezTo>
                <a:lnTo>
                  <a:pt x="69325" y="187178"/>
                </a:ln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3" name="Text 31"/>
          <p:cNvSpPr/>
          <p:nvPr/>
        </p:nvSpPr>
        <p:spPr>
          <a:xfrm>
            <a:off x="4507065" y="6333556"/>
            <a:ext cx="1016770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11687" y="6518424"/>
            <a:ext cx="100752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LDAP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90129" y="1260795"/>
            <a:ext cx="4425724" cy="3935825"/>
          </a:xfrm>
          <a:custGeom>
            <a:avLst/>
            <a:gdLst/>
            <a:ahLst/>
            <a:cxnLst/>
            <a:rect l="l" t="t" r="r" b="b"/>
            <a:pathLst>
              <a:path w="4425724" h="3935825">
                <a:moveTo>
                  <a:pt x="110912" y="0"/>
                </a:moveTo>
                <a:lnTo>
                  <a:pt x="4314812" y="0"/>
                </a:lnTo>
                <a:cubicBezTo>
                  <a:pt x="4376067" y="0"/>
                  <a:pt x="4425724" y="49657"/>
                  <a:pt x="4425724" y="110912"/>
                </a:cubicBezTo>
                <a:lnTo>
                  <a:pt x="4425724" y="3824914"/>
                </a:lnTo>
                <a:cubicBezTo>
                  <a:pt x="4425724" y="3886169"/>
                  <a:pt x="4376067" y="3935825"/>
                  <a:pt x="4314812" y="3935825"/>
                </a:cubicBezTo>
                <a:lnTo>
                  <a:pt x="110912" y="3935825"/>
                </a:lnTo>
                <a:cubicBezTo>
                  <a:pt x="49657" y="3935825"/>
                  <a:pt x="0" y="3886169"/>
                  <a:pt x="0" y="3824914"/>
                </a:cubicBezTo>
                <a:lnTo>
                  <a:pt x="0" y="110912"/>
                </a:lnTo>
                <a:cubicBezTo>
                  <a:pt x="0" y="49657"/>
                  <a:pt x="49657" y="0"/>
                  <a:pt x="1109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634154" y="1486277"/>
            <a:ext cx="166381" cy="221841"/>
          </a:xfrm>
          <a:custGeom>
            <a:avLst/>
            <a:gdLst/>
            <a:ahLst/>
            <a:cxnLst/>
            <a:rect l="l" t="t" r="r" b="b"/>
            <a:pathLst>
              <a:path w="166381" h="221841">
                <a:moveTo>
                  <a:pt x="0" y="27730"/>
                </a:moveTo>
                <a:cubicBezTo>
                  <a:pt x="0" y="12435"/>
                  <a:pt x="12435" y="0"/>
                  <a:pt x="27730" y="0"/>
                </a:cubicBezTo>
                <a:lnTo>
                  <a:pt x="92506" y="0"/>
                </a:lnTo>
                <a:cubicBezTo>
                  <a:pt x="99872" y="0"/>
                  <a:pt x="106934" y="2903"/>
                  <a:pt x="112134" y="8102"/>
                </a:cubicBezTo>
                <a:lnTo>
                  <a:pt x="158278" y="54290"/>
                </a:lnTo>
                <a:cubicBezTo>
                  <a:pt x="163478" y="59490"/>
                  <a:pt x="166381" y="66552"/>
                  <a:pt x="166381" y="73918"/>
                </a:cubicBezTo>
                <a:lnTo>
                  <a:pt x="166381" y="194111"/>
                </a:lnTo>
                <a:cubicBezTo>
                  <a:pt x="166381" y="209406"/>
                  <a:pt x="153945" y="221841"/>
                  <a:pt x="138650" y="221841"/>
                </a:cubicBezTo>
                <a:lnTo>
                  <a:pt x="27730" y="221841"/>
                </a:lnTo>
                <a:cubicBezTo>
                  <a:pt x="12435" y="221841"/>
                  <a:pt x="0" y="209406"/>
                  <a:pt x="0" y="194111"/>
                </a:cubicBezTo>
                <a:lnTo>
                  <a:pt x="0" y="27730"/>
                </a:lnTo>
                <a:close/>
                <a:moveTo>
                  <a:pt x="90123" y="25347"/>
                </a:moveTo>
                <a:lnTo>
                  <a:pt x="90123" y="65859"/>
                </a:lnTo>
                <a:cubicBezTo>
                  <a:pt x="90123" y="71622"/>
                  <a:pt x="94759" y="76258"/>
                  <a:pt x="100522" y="76258"/>
                </a:cubicBezTo>
                <a:lnTo>
                  <a:pt x="141034" y="76258"/>
                </a:lnTo>
                <a:lnTo>
                  <a:pt x="90123" y="25347"/>
                </a:lnTo>
                <a:close/>
                <a:moveTo>
                  <a:pt x="38129" y="27730"/>
                </a:moveTo>
                <a:cubicBezTo>
                  <a:pt x="32366" y="27730"/>
                  <a:pt x="27730" y="32366"/>
                  <a:pt x="27730" y="38129"/>
                </a:cubicBezTo>
                <a:cubicBezTo>
                  <a:pt x="27730" y="43892"/>
                  <a:pt x="32366" y="48528"/>
                  <a:pt x="38129" y="48528"/>
                </a:cubicBezTo>
                <a:lnTo>
                  <a:pt x="58926" y="48528"/>
                </a:lnTo>
                <a:cubicBezTo>
                  <a:pt x="64689" y="48528"/>
                  <a:pt x="69325" y="43892"/>
                  <a:pt x="69325" y="38129"/>
                </a:cubicBezTo>
                <a:cubicBezTo>
                  <a:pt x="69325" y="32366"/>
                  <a:pt x="64689" y="27730"/>
                  <a:pt x="58926" y="27730"/>
                </a:cubicBezTo>
                <a:lnTo>
                  <a:pt x="38129" y="27730"/>
                </a:lnTo>
                <a:close/>
                <a:moveTo>
                  <a:pt x="38129" y="69325"/>
                </a:moveTo>
                <a:cubicBezTo>
                  <a:pt x="32366" y="69325"/>
                  <a:pt x="27730" y="73961"/>
                  <a:pt x="27730" y="79724"/>
                </a:cubicBezTo>
                <a:cubicBezTo>
                  <a:pt x="27730" y="85487"/>
                  <a:pt x="32366" y="90123"/>
                  <a:pt x="38129" y="90123"/>
                </a:cubicBezTo>
                <a:lnTo>
                  <a:pt x="58926" y="90123"/>
                </a:lnTo>
                <a:cubicBezTo>
                  <a:pt x="64689" y="90123"/>
                  <a:pt x="69325" y="85487"/>
                  <a:pt x="69325" y="79724"/>
                </a:cubicBezTo>
                <a:cubicBezTo>
                  <a:pt x="69325" y="73961"/>
                  <a:pt x="64689" y="69325"/>
                  <a:pt x="58926" y="69325"/>
                </a:cubicBezTo>
                <a:lnTo>
                  <a:pt x="38129" y="69325"/>
                </a:lnTo>
                <a:close/>
                <a:moveTo>
                  <a:pt x="68589" y="138650"/>
                </a:moveTo>
                <a:cubicBezTo>
                  <a:pt x="63693" y="138650"/>
                  <a:pt x="59100" y="140860"/>
                  <a:pt x="56067" y="144673"/>
                </a:cubicBezTo>
                <a:lnTo>
                  <a:pt x="30026" y="177213"/>
                </a:lnTo>
                <a:cubicBezTo>
                  <a:pt x="26430" y="181675"/>
                  <a:pt x="27167" y="188261"/>
                  <a:pt x="31630" y="191814"/>
                </a:cubicBezTo>
                <a:cubicBezTo>
                  <a:pt x="36092" y="195367"/>
                  <a:pt x="42678" y="194674"/>
                  <a:pt x="46231" y="190168"/>
                </a:cubicBezTo>
                <a:lnTo>
                  <a:pt x="66639" y="164691"/>
                </a:lnTo>
                <a:lnTo>
                  <a:pt x="73225" y="186658"/>
                </a:lnTo>
                <a:cubicBezTo>
                  <a:pt x="74525" y="191078"/>
                  <a:pt x="78597" y="194067"/>
                  <a:pt x="83190" y="194067"/>
                </a:cubicBezTo>
                <a:lnTo>
                  <a:pt x="128252" y="194067"/>
                </a:lnTo>
                <a:cubicBezTo>
                  <a:pt x="134014" y="194067"/>
                  <a:pt x="138650" y="189431"/>
                  <a:pt x="138650" y="183669"/>
                </a:cubicBezTo>
                <a:cubicBezTo>
                  <a:pt x="138650" y="177906"/>
                  <a:pt x="134014" y="173270"/>
                  <a:pt x="128252" y="173270"/>
                </a:cubicBezTo>
                <a:lnTo>
                  <a:pt x="90946" y="173270"/>
                </a:lnTo>
                <a:lnTo>
                  <a:pt x="83970" y="150046"/>
                </a:lnTo>
                <a:cubicBezTo>
                  <a:pt x="81934" y="143243"/>
                  <a:pt x="75695" y="138607"/>
                  <a:pt x="68589" y="138607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7" name="Text 35"/>
          <p:cNvSpPr/>
          <p:nvPr/>
        </p:nvSpPr>
        <p:spPr>
          <a:xfrm>
            <a:off x="7966915" y="1449358"/>
            <a:ext cx="1636076" cy="29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578694" y="1892985"/>
            <a:ext cx="4122541" cy="480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Une </a:t>
            </a:r>
            <a:pPr>
              <a:lnSpc>
                <a:spcPct val="140000"/>
              </a:lnSpc>
            </a:pPr>
            <a:r>
              <a:rPr lang="en-US" sz="1165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</a:t>
            </a:r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été créée pour autoriser l'authentification des utilisateurs du domaine.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82391" y="2525232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7715495" y="2676821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97055" y="101677"/>
                </a:moveTo>
                <a:cubicBezTo>
                  <a:pt x="125132" y="101677"/>
                  <a:pt x="147894" y="78915"/>
                  <a:pt x="147894" y="50839"/>
                </a:cubicBezTo>
                <a:cubicBezTo>
                  <a:pt x="147894" y="22762"/>
                  <a:pt x="125132" y="0"/>
                  <a:pt x="97055" y="0"/>
                </a:cubicBezTo>
                <a:cubicBezTo>
                  <a:pt x="68979" y="0"/>
                  <a:pt x="46217" y="22762"/>
                  <a:pt x="46217" y="50839"/>
                </a:cubicBezTo>
                <a:cubicBezTo>
                  <a:pt x="46217" y="56240"/>
                  <a:pt x="47055" y="61468"/>
                  <a:pt x="48614" y="66350"/>
                </a:cubicBezTo>
                <a:lnTo>
                  <a:pt x="2022" y="112942"/>
                </a:lnTo>
                <a:cubicBezTo>
                  <a:pt x="722" y="114242"/>
                  <a:pt x="0" y="116004"/>
                  <a:pt x="0" y="117853"/>
                </a:cubicBezTo>
                <a:lnTo>
                  <a:pt x="0" y="140961"/>
                </a:lnTo>
                <a:cubicBezTo>
                  <a:pt x="0" y="144803"/>
                  <a:pt x="3091" y="147894"/>
                  <a:pt x="6933" y="147894"/>
                </a:cubicBezTo>
                <a:lnTo>
                  <a:pt x="30041" y="147894"/>
                </a:lnTo>
                <a:cubicBezTo>
                  <a:pt x="33883" y="147894"/>
                  <a:pt x="36973" y="144803"/>
                  <a:pt x="36973" y="140961"/>
                </a:cubicBezTo>
                <a:lnTo>
                  <a:pt x="36973" y="129407"/>
                </a:lnTo>
                <a:lnTo>
                  <a:pt x="48528" y="129407"/>
                </a:lnTo>
                <a:cubicBezTo>
                  <a:pt x="52369" y="129407"/>
                  <a:pt x="55460" y="126316"/>
                  <a:pt x="55460" y="122475"/>
                </a:cubicBezTo>
                <a:lnTo>
                  <a:pt x="55460" y="110920"/>
                </a:lnTo>
                <a:lnTo>
                  <a:pt x="67014" y="110920"/>
                </a:lnTo>
                <a:cubicBezTo>
                  <a:pt x="68863" y="110920"/>
                  <a:pt x="70625" y="110198"/>
                  <a:pt x="71925" y="108898"/>
                </a:cubicBezTo>
                <a:lnTo>
                  <a:pt x="81544" y="99280"/>
                </a:lnTo>
                <a:cubicBezTo>
                  <a:pt x="86425" y="100839"/>
                  <a:pt x="91654" y="101677"/>
                  <a:pt x="97055" y="101677"/>
                </a:cubicBezTo>
                <a:close/>
                <a:moveTo>
                  <a:pt x="108610" y="27730"/>
                </a:moveTo>
                <a:cubicBezTo>
                  <a:pt x="114986" y="27730"/>
                  <a:pt x="120164" y="32907"/>
                  <a:pt x="120164" y="39284"/>
                </a:cubicBezTo>
                <a:cubicBezTo>
                  <a:pt x="120164" y="45661"/>
                  <a:pt x="114986" y="50839"/>
                  <a:pt x="108610" y="50839"/>
                </a:cubicBezTo>
                <a:cubicBezTo>
                  <a:pt x="102233" y="50839"/>
                  <a:pt x="97055" y="45661"/>
                  <a:pt x="97055" y="39284"/>
                </a:cubicBezTo>
                <a:cubicBezTo>
                  <a:pt x="97055" y="32907"/>
                  <a:pt x="102233" y="27730"/>
                  <a:pt x="108610" y="2773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1" name="Text 39"/>
          <p:cNvSpPr/>
          <p:nvPr/>
        </p:nvSpPr>
        <p:spPr>
          <a:xfrm>
            <a:off x="7955823" y="2639848"/>
            <a:ext cx="998284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97009" y="2935635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 (Protected EAP)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82391" y="3390407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7733982" y="3542006"/>
            <a:ext cx="110920" cy="147894"/>
          </a:xfrm>
          <a:custGeom>
            <a:avLst/>
            <a:gdLst/>
            <a:ahLst/>
            <a:cxnLst/>
            <a:rect l="l" t="t" r="r" b="b"/>
            <a:pathLst>
              <a:path w="110920" h="147894">
                <a:moveTo>
                  <a:pt x="36973" y="27730"/>
                </a:moveTo>
                <a:lnTo>
                  <a:pt x="36973" y="46217"/>
                </a:lnTo>
                <a:lnTo>
                  <a:pt x="73947" y="46217"/>
                </a:lnTo>
                <a:lnTo>
                  <a:pt x="73947" y="27730"/>
                </a:lnTo>
                <a:cubicBezTo>
                  <a:pt x="73947" y="17534"/>
                  <a:pt x="65657" y="9243"/>
                  <a:pt x="55460" y="9243"/>
                </a:cubicBezTo>
                <a:cubicBezTo>
                  <a:pt x="45264" y="9243"/>
                  <a:pt x="36973" y="17534"/>
                  <a:pt x="36973" y="27730"/>
                </a:cubicBezTo>
                <a:close/>
                <a:moveTo>
                  <a:pt x="18487" y="46217"/>
                </a:moveTo>
                <a:lnTo>
                  <a:pt x="18487" y="27730"/>
                </a:lnTo>
                <a:cubicBezTo>
                  <a:pt x="18487" y="7308"/>
                  <a:pt x="35038" y="-9243"/>
                  <a:pt x="55460" y="-9243"/>
                </a:cubicBezTo>
                <a:cubicBezTo>
                  <a:pt x="75882" y="-9243"/>
                  <a:pt x="92434" y="7308"/>
                  <a:pt x="92434" y="27730"/>
                </a:cubicBezTo>
                <a:lnTo>
                  <a:pt x="92434" y="46217"/>
                </a:lnTo>
                <a:cubicBezTo>
                  <a:pt x="102630" y="46217"/>
                  <a:pt x="110920" y="54507"/>
                  <a:pt x="110920" y="64704"/>
                </a:cubicBezTo>
                <a:lnTo>
                  <a:pt x="110920" y="129407"/>
                </a:lnTo>
                <a:cubicBezTo>
                  <a:pt x="110920" y="139604"/>
                  <a:pt x="102630" y="147894"/>
                  <a:pt x="92434" y="147894"/>
                </a:cubicBezTo>
                <a:lnTo>
                  <a:pt x="18487" y="147894"/>
                </a:lnTo>
                <a:cubicBezTo>
                  <a:pt x="8290" y="147894"/>
                  <a:pt x="0" y="139604"/>
                  <a:pt x="0" y="129407"/>
                </a:cubicBezTo>
                <a:lnTo>
                  <a:pt x="0" y="64704"/>
                </a:lnTo>
                <a:cubicBezTo>
                  <a:pt x="0" y="54507"/>
                  <a:pt x="8290" y="46217"/>
                  <a:pt x="18487" y="46217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5" name="Text 43"/>
          <p:cNvSpPr/>
          <p:nvPr/>
        </p:nvSpPr>
        <p:spPr>
          <a:xfrm>
            <a:off x="7955823" y="3505032"/>
            <a:ext cx="1673049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 interne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697009" y="3800820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EAP-MSCHAPv2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582391" y="4255592"/>
            <a:ext cx="4046746" cy="746864"/>
          </a:xfrm>
          <a:custGeom>
            <a:avLst/>
            <a:gdLst/>
            <a:ahLst/>
            <a:cxnLst/>
            <a:rect l="l" t="t" r="r" b="b"/>
            <a:pathLst>
              <a:path w="4046746" h="746864">
                <a:moveTo>
                  <a:pt x="73947" y="0"/>
                </a:moveTo>
                <a:lnTo>
                  <a:pt x="3972799" y="0"/>
                </a:lnTo>
                <a:cubicBezTo>
                  <a:pt x="4013639" y="0"/>
                  <a:pt x="4046746" y="33107"/>
                  <a:pt x="4046746" y="73947"/>
                </a:cubicBezTo>
                <a:lnTo>
                  <a:pt x="4046746" y="672917"/>
                </a:lnTo>
                <a:cubicBezTo>
                  <a:pt x="4046746" y="713757"/>
                  <a:pt x="4013639" y="746864"/>
                  <a:pt x="3972799" y="746864"/>
                </a:cubicBezTo>
                <a:lnTo>
                  <a:pt x="73947" y="746864"/>
                </a:lnTo>
                <a:cubicBezTo>
                  <a:pt x="33107" y="746864"/>
                  <a:pt x="0" y="713757"/>
                  <a:pt x="0" y="672917"/>
                </a:cubicBezTo>
                <a:lnTo>
                  <a:pt x="0" y="73947"/>
                </a:lnTo>
                <a:cubicBezTo>
                  <a:pt x="0" y="33135"/>
                  <a:pt x="33135" y="0"/>
                  <a:pt x="7394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7697009" y="4407181"/>
            <a:ext cx="184867" cy="147894"/>
          </a:xfrm>
          <a:custGeom>
            <a:avLst/>
            <a:gdLst/>
            <a:ahLst/>
            <a:cxnLst/>
            <a:rect l="l" t="t" r="r" b="b"/>
            <a:pathLst>
              <a:path w="184867" h="147894">
                <a:moveTo>
                  <a:pt x="92434" y="4622"/>
                </a:moveTo>
                <a:cubicBezTo>
                  <a:pt x="109014" y="4622"/>
                  <a:pt x="122475" y="18083"/>
                  <a:pt x="122475" y="34663"/>
                </a:cubicBezTo>
                <a:cubicBezTo>
                  <a:pt x="122475" y="51243"/>
                  <a:pt x="109014" y="64704"/>
                  <a:pt x="92434" y="64704"/>
                </a:cubicBezTo>
                <a:cubicBezTo>
                  <a:pt x="75854" y="64704"/>
                  <a:pt x="62393" y="51243"/>
                  <a:pt x="62393" y="34663"/>
                </a:cubicBezTo>
                <a:cubicBezTo>
                  <a:pt x="62393" y="18083"/>
                  <a:pt x="75854" y="4622"/>
                  <a:pt x="92434" y="4622"/>
                </a:cubicBezTo>
                <a:close/>
                <a:moveTo>
                  <a:pt x="27730" y="25419"/>
                </a:moveTo>
                <a:cubicBezTo>
                  <a:pt x="39209" y="25419"/>
                  <a:pt x="48528" y="34738"/>
                  <a:pt x="48528" y="46217"/>
                </a:cubicBezTo>
                <a:cubicBezTo>
                  <a:pt x="48528" y="57695"/>
                  <a:pt x="39209" y="67014"/>
                  <a:pt x="27730" y="67014"/>
                </a:cubicBezTo>
                <a:cubicBezTo>
                  <a:pt x="16252" y="67014"/>
                  <a:pt x="6933" y="57695"/>
                  <a:pt x="6933" y="46217"/>
                </a:cubicBezTo>
                <a:cubicBezTo>
                  <a:pt x="6933" y="34738"/>
                  <a:pt x="16252" y="25419"/>
                  <a:pt x="27730" y="25419"/>
                </a:cubicBezTo>
                <a:close/>
                <a:moveTo>
                  <a:pt x="0" y="120164"/>
                </a:moveTo>
                <a:cubicBezTo>
                  <a:pt x="0" y="99742"/>
                  <a:pt x="16551" y="83190"/>
                  <a:pt x="36973" y="83190"/>
                </a:cubicBezTo>
                <a:cubicBezTo>
                  <a:pt x="40671" y="83190"/>
                  <a:pt x="44253" y="83739"/>
                  <a:pt x="47632" y="84750"/>
                </a:cubicBezTo>
                <a:cubicBezTo>
                  <a:pt x="38129" y="95380"/>
                  <a:pt x="32352" y="109418"/>
                  <a:pt x="32352" y="124785"/>
                </a:cubicBezTo>
                <a:lnTo>
                  <a:pt x="32352" y="129407"/>
                </a:lnTo>
                <a:cubicBezTo>
                  <a:pt x="32352" y="132700"/>
                  <a:pt x="33045" y="135820"/>
                  <a:pt x="34287" y="138650"/>
                </a:cubicBezTo>
                <a:lnTo>
                  <a:pt x="9243" y="138650"/>
                </a:lnTo>
                <a:cubicBezTo>
                  <a:pt x="4131" y="138650"/>
                  <a:pt x="0" y="134520"/>
                  <a:pt x="0" y="129407"/>
                </a:cubicBezTo>
                <a:lnTo>
                  <a:pt x="0" y="120164"/>
                </a:lnTo>
                <a:close/>
                <a:moveTo>
                  <a:pt x="150580" y="138650"/>
                </a:moveTo>
                <a:cubicBezTo>
                  <a:pt x="151822" y="135820"/>
                  <a:pt x="152516" y="132700"/>
                  <a:pt x="152516" y="129407"/>
                </a:cubicBezTo>
                <a:lnTo>
                  <a:pt x="152516" y="124785"/>
                </a:lnTo>
                <a:cubicBezTo>
                  <a:pt x="152516" y="109418"/>
                  <a:pt x="146738" y="95380"/>
                  <a:pt x="137235" y="84750"/>
                </a:cubicBezTo>
                <a:cubicBezTo>
                  <a:pt x="140615" y="83739"/>
                  <a:pt x="144197" y="83190"/>
                  <a:pt x="147894" y="83190"/>
                </a:cubicBezTo>
                <a:cubicBezTo>
                  <a:pt x="168316" y="83190"/>
                  <a:pt x="184867" y="99742"/>
                  <a:pt x="184867" y="120164"/>
                </a:cubicBezTo>
                <a:lnTo>
                  <a:pt x="184867" y="129407"/>
                </a:lnTo>
                <a:cubicBezTo>
                  <a:pt x="184867" y="134520"/>
                  <a:pt x="180737" y="138650"/>
                  <a:pt x="175624" y="138650"/>
                </a:cubicBezTo>
                <a:lnTo>
                  <a:pt x="150580" y="138650"/>
                </a:lnTo>
                <a:close/>
                <a:moveTo>
                  <a:pt x="136340" y="46217"/>
                </a:moveTo>
                <a:cubicBezTo>
                  <a:pt x="136340" y="34738"/>
                  <a:pt x="145659" y="25419"/>
                  <a:pt x="157137" y="25419"/>
                </a:cubicBezTo>
                <a:cubicBezTo>
                  <a:pt x="168616" y="25419"/>
                  <a:pt x="177935" y="34738"/>
                  <a:pt x="177935" y="46217"/>
                </a:cubicBezTo>
                <a:cubicBezTo>
                  <a:pt x="177935" y="57695"/>
                  <a:pt x="168616" y="67014"/>
                  <a:pt x="157137" y="67014"/>
                </a:cubicBezTo>
                <a:cubicBezTo>
                  <a:pt x="145659" y="67014"/>
                  <a:pt x="136340" y="57695"/>
                  <a:pt x="136340" y="46217"/>
                </a:cubicBezTo>
                <a:close/>
                <a:moveTo>
                  <a:pt x="46217" y="124785"/>
                </a:moveTo>
                <a:cubicBezTo>
                  <a:pt x="46217" y="99251"/>
                  <a:pt x="66899" y="78569"/>
                  <a:pt x="92434" y="78569"/>
                </a:cubicBezTo>
                <a:cubicBezTo>
                  <a:pt x="117968" y="78569"/>
                  <a:pt x="138650" y="99251"/>
                  <a:pt x="138650" y="124785"/>
                </a:cubicBezTo>
                <a:lnTo>
                  <a:pt x="138650" y="129407"/>
                </a:lnTo>
                <a:cubicBezTo>
                  <a:pt x="138650" y="134520"/>
                  <a:pt x="134520" y="138650"/>
                  <a:pt x="129407" y="138650"/>
                </a:cubicBezTo>
                <a:lnTo>
                  <a:pt x="55460" y="138650"/>
                </a:lnTo>
                <a:cubicBezTo>
                  <a:pt x="50347" y="138650"/>
                  <a:pt x="46217" y="134520"/>
                  <a:pt x="46217" y="129407"/>
                </a:cubicBezTo>
                <a:lnTo>
                  <a:pt x="46217" y="124785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9" name="Text 47"/>
          <p:cNvSpPr/>
          <p:nvPr/>
        </p:nvSpPr>
        <p:spPr>
          <a:xfrm>
            <a:off x="7955823" y="4370208"/>
            <a:ext cx="1488182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autorisés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697009" y="4665995"/>
            <a:ext cx="3891457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Membres du domaine nac.lan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390129" y="5386974"/>
            <a:ext cx="4425724" cy="1467847"/>
          </a:xfrm>
          <a:custGeom>
            <a:avLst/>
            <a:gdLst/>
            <a:ahLst/>
            <a:cxnLst/>
            <a:rect l="l" t="t" r="r" b="b"/>
            <a:pathLst>
              <a:path w="4425724" h="1467847">
                <a:moveTo>
                  <a:pt x="110925" y="0"/>
                </a:moveTo>
                <a:lnTo>
                  <a:pt x="4314799" y="0"/>
                </a:lnTo>
                <a:cubicBezTo>
                  <a:pt x="4376061" y="0"/>
                  <a:pt x="4425724" y="49663"/>
                  <a:pt x="4425724" y="110925"/>
                </a:cubicBezTo>
                <a:lnTo>
                  <a:pt x="4425724" y="1356921"/>
                </a:lnTo>
                <a:cubicBezTo>
                  <a:pt x="4425724" y="1418184"/>
                  <a:pt x="4376061" y="1467847"/>
                  <a:pt x="4314799" y="1467847"/>
                </a:cubicBezTo>
                <a:lnTo>
                  <a:pt x="110925" y="1467847"/>
                </a:lnTo>
                <a:cubicBezTo>
                  <a:pt x="49704" y="1467847"/>
                  <a:pt x="0" y="1418143"/>
                  <a:pt x="0" y="1356921"/>
                </a:cubicBezTo>
                <a:lnTo>
                  <a:pt x="0" y="110925"/>
                </a:lnTo>
                <a:cubicBezTo>
                  <a:pt x="0" y="49704"/>
                  <a:pt x="49704" y="0"/>
                  <a:pt x="110925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7601802" y="5612520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92434" y="184867"/>
                </a:moveTo>
                <a:cubicBezTo>
                  <a:pt x="143449" y="184867"/>
                  <a:pt x="184867" y="143449"/>
                  <a:pt x="184867" y="92434"/>
                </a:cubicBezTo>
                <a:cubicBezTo>
                  <a:pt x="184867" y="41418"/>
                  <a:pt x="143449" y="0"/>
                  <a:pt x="92434" y="0"/>
                </a:cubicBezTo>
                <a:cubicBezTo>
                  <a:pt x="41418" y="0"/>
                  <a:pt x="0" y="41418"/>
                  <a:pt x="0" y="92434"/>
                </a:cubicBezTo>
                <a:cubicBezTo>
                  <a:pt x="0" y="143449"/>
                  <a:pt x="41418" y="184867"/>
                  <a:pt x="92434" y="184867"/>
                </a:cubicBezTo>
                <a:close/>
                <a:moveTo>
                  <a:pt x="80879" y="57771"/>
                </a:moveTo>
                <a:cubicBezTo>
                  <a:pt x="80879" y="51394"/>
                  <a:pt x="86057" y="46217"/>
                  <a:pt x="92434" y="46217"/>
                </a:cubicBezTo>
                <a:cubicBezTo>
                  <a:pt x="98811" y="46217"/>
                  <a:pt x="103988" y="51394"/>
                  <a:pt x="103988" y="57771"/>
                </a:cubicBezTo>
                <a:cubicBezTo>
                  <a:pt x="103988" y="64148"/>
                  <a:pt x="98811" y="69325"/>
                  <a:pt x="92434" y="69325"/>
                </a:cubicBezTo>
                <a:cubicBezTo>
                  <a:pt x="86057" y="69325"/>
                  <a:pt x="80879" y="64148"/>
                  <a:pt x="80879" y="57771"/>
                </a:cubicBezTo>
                <a:close/>
                <a:moveTo>
                  <a:pt x="77991" y="80879"/>
                </a:moveTo>
                <a:lnTo>
                  <a:pt x="95322" y="80879"/>
                </a:lnTo>
                <a:cubicBezTo>
                  <a:pt x="100124" y="80879"/>
                  <a:pt x="103988" y="84743"/>
                  <a:pt x="103988" y="89545"/>
                </a:cubicBezTo>
                <a:lnTo>
                  <a:pt x="103988" y="121319"/>
                </a:lnTo>
                <a:lnTo>
                  <a:pt x="106876" y="121319"/>
                </a:lnTo>
                <a:cubicBezTo>
                  <a:pt x="111679" y="121319"/>
                  <a:pt x="115542" y="125183"/>
                  <a:pt x="115542" y="129985"/>
                </a:cubicBezTo>
                <a:cubicBezTo>
                  <a:pt x="115542" y="134787"/>
                  <a:pt x="111679" y="138650"/>
                  <a:pt x="106876" y="138650"/>
                </a:cubicBezTo>
                <a:lnTo>
                  <a:pt x="77991" y="138650"/>
                </a:lnTo>
                <a:cubicBezTo>
                  <a:pt x="73189" y="138650"/>
                  <a:pt x="69325" y="134787"/>
                  <a:pt x="69325" y="129985"/>
                </a:cubicBezTo>
                <a:cubicBezTo>
                  <a:pt x="69325" y="125183"/>
                  <a:pt x="73189" y="121319"/>
                  <a:pt x="77991" y="121319"/>
                </a:cubicBezTo>
                <a:lnTo>
                  <a:pt x="86657" y="121319"/>
                </a:lnTo>
                <a:lnTo>
                  <a:pt x="86657" y="98211"/>
                </a:lnTo>
                <a:lnTo>
                  <a:pt x="77991" y="98211"/>
                </a:lnTo>
                <a:cubicBezTo>
                  <a:pt x="73189" y="98211"/>
                  <a:pt x="69325" y="94347"/>
                  <a:pt x="69325" y="89545"/>
                </a:cubicBezTo>
                <a:cubicBezTo>
                  <a:pt x="69325" y="84743"/>
                  <a:pt x="73189" y="80879"/>
                  <a:pt x="77991" y="80879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53" name="Text 51"/>
          <p:cNvSpPr/>
          <p:nvPr/>
        </p:nvSpPr>
        <p:spPr>
          <a:xfrm>
            <a:off x="7920698" y="5575546"/>
            <a:ext cx="1331045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Fonctionnement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78694" y="5945281"/>
            <a:ext cx="4122541" cy="7209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interroge Active Directory pour valider les identités et retourne les décisions d'accès (Accept/Reject) à PacketFence.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jumpcloud.com/b92bff9cde21151422eead9502de6b2cf1970028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F85149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85149">
              <a:alpha val="14902"/>
            </a:srgbClr>
          </a:solidFill>
          <a:ln w="10160">
            <a:solidFill>
              <a:srgbClr val="F85149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68"/>
            <a:ext cx="5676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Intégration et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514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5448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Connexion des composants et tests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d'authentification 802.1X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85149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3904" y="353904"/>
            <a:ext cx="53086" cy="353904"/>
          </a:xfrm>
          <a:custGeom>
            <a:avLst/>
            <a:gdLst/>
            <a:ahLst/>
            <a:cxnLst/>
            <a:rect l="l" t="t" r="r" b="b"/>
            <a:pathLst>
              <a:path w="53086" h="353904">
                <a:moveTo>
                  <a:pt x="26543" y="0"/>
                </a:moveTo>
                <a:lnTo>
                  <a:pt x="26543" y="0"/>
                </a:lnTo>
                <a:cubicBezTo>
                  <a:pt x="41202" y="0"/>
                  <a:pt x="53086" y="11884"/>
                  <a:pt x="53086" y="26543"/>
                </a:cubicBezTo>
                <a:lnTo>
                  <a:pt x="53086" y="327361"/>
                </a:lnTo>
                <a:cubicBezTo>
                  <a:pt x="53086" y="342021"/>
                  <a:pt x="41202" y="353904"/>
                  <a:pt x="26543" y="353904"/>
                </a:cubicBezTo>
                <a:lnTo>
                  <a:pt x="26543" y="353904"/>
                </a:lnTo>
                <a:cubicBezTo>
                  <a:pt x="11884" y="353904"/>
                  <a:pt x="0" y="342021"/>
                  <a:pt x="0" y="327361"/>
                </a:cubicBezTo>
                <a:lnTo>
                  <a:pt x="0" y="26543"/>
                </a:lnTo>
                <a:cubicBezTo>
                  <a:pt x="0" y="11884"/>
                  <a:pt x="11884" y="0"/>
                  <a:pt x="26543" y="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" name="Text 1"/>
          <p:cNvSpPr/>
          <p:nvPr/>
        </p:nvSpPr>
        <p:spPr>
          <a:xfrm>
            <a:off x="513161" y="353904"/>
            <a:ext cx="6750723" cy="353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Intégration PacketFence -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6247" y="778589"/>
            <a:ext cx="11351478" cy="247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de la source d'authentification LDAP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7443" y="1206813"/>
            <a:ext cx="5625307" cy="3147978"/>
          </a:xfrm>
          <a:custGeom>
            <a:avLst/>
            <a:gdLst/>
            <a:ahLst/>
            <a:cxnLst/>
            <a:rect l="l" t="t" r="r" b="b"/>
            <a:pathLst>
              <a:path w="5625307" h="3147978">
                <a:moveTo>
                  <a:pt x="106181" y="0"/>
                </a:moveTo>
                <a:lnTo>
                  <a:pt x="5519126" y="0"/>
                </a:lnTo>
                <a:cubicBezTo>
                  <a:pt x="5577768" y="0"/>
                  <a:pt x="5625307" y="47539"/>
                  <a:pt x="5625307" y="106181"/>
                </a:cubicBezTo>
                <a:lnTo>
                  <a:pt x="5625307" y="3041797"/>
                </a:lnTo>
                <a:cubicBezTo>
                  <a:pt x="5625307" y="3100439"/>
                  <a:pt x="5577768" y="3147978"/>
                  <a:pt x="5519126" y="3147978"/>
                </a:cubicBezTo>
                <a:lnTo>
                  <a:pt x="106181" y="3147978"/>
                </a:lnTo>
                <a:cubicBezTo>
                  <a:pt x="47539" y="3147978"/>
                  <a:pt x="0" y="3100439"/>
                  <a:pt x="0" y="3041797"/>
                </a:cubicBezTo>
                <a:lnTo>
                  <a:pt x="0" y="106181"/>
                </a:lnTo>
                <a:cubicBezTo>
                  <a:pt x="0" y="47578"/>
                  <a:pt x="47578" y="0"/>
                  <a:pt x="10618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1206" y="1422641"/>
            <a:ext cx="238885" cy="212343"/>
          </a:xfrm>
          <a:custGeom>
            <a:avLst/>
            <a:gdLst/>
            <a:ahLst/>
            <a:cxnLst/>
            <a:rect l="l" t="t" r="r" b="b"/>
            <a:pathLst>
              <a:path w="238885" h="212343">
                <a:moveTo>
                  <a:pt x="173980" y="39814"/>
                </a:moveTo>
                <a:cubicBezTo>
                  <a:pt x="167095" y="39814"/>
                  <a:pt x="160418" y="41681"/>
                  <a:pt x="154570" y="45081"/>
                </a:cubicBezTo>
                <a:cubicBezTo>
                  <a:pt x="148018" y="38446"/>
                  <a:pt x="140387" y="32888"/>
                  <a:pt x="131968" y="28699"/>
                </a:cubicBezTo>
                <a:cubicBezTo>
                  <a:pt x="143663" y="18746"/>
                  <a:pt x="158552" y="13271"/>
                  <a:pt x="173980" y="13271"/>
                </a:cubicBezTo>
                <a:cubicBezTo>
                  <a:pt x="209813" y="13271"/>
                  <a:pt x="238885" y="42303"/>
                  <a:pt x="238885" y="78177"/>
                </a:cubicBezTo>
                <a:cubicBezTo>
                  <a:pt x="238885" y="95388"/>
                  <a:pt x="232042" y="111895"/>
                  <a:pt x="219891" y="124046"/>
                </a:cubicBezTo>
                <a:lnTo>
                  <a:pt x="190403" y="153534"/>
                </a:lnTo>
                <a:cubicBezTo>
                  <a:pt x="178252" y="165685"/>
                  <a:pt x="161745" y="172528"/>
                  <a:pt x="144534" y="172528"/>
                </a:cubicBezTo>
                <a:cubicBezTo>
                  <a:pt x="108701" y="172528"/>
                  <a:pt x="79628" y="143497"/>
                  <a:pt x="79628" y="107623"/>
                </a:cubicBezTo>
                <a:cubicBezTo>
                  <a:pt x="79628" y="107001"/>
                  <a:pt x="79628" y="106379"/>
                  <a:pt x="79670" y="105757"/>
                </a:cubicBezTo>
                <a:cubicBezTo>
                  <a:pt x="79877" y="98416"/>
                  <a:pt x="85974" y="92651"/>
                  <a:pt x="93315" y="92858"/>
                </a:cubicBezTo>
                <a:cubicBezTo>
                  <a:pt x="100655" y="93066"/>
                  <a:pt x="106420" y="99162"/>
                  <a:pt x="106213" y="106503"/>
                </a:cubicBezTo>
                <a:cubicBezTo>
                  <a:pt x="106213" y="106876"/>
                  <a:pt x="106213" y="107250"/>
                  <a:pt x="106213" y="107581"/>
                </a:cubicBezTo>
                <a:cubicBezTo>
                  <a:pt x="106213" y="128774"/>
                  <a:pt x="123383" y="145944"/>
                  <a:pt x="144575" y="145944"/>
                </a:cubicBezTo>
                <a:cubicBezTo>
                  <a:pt x="154736" y="145944"/>
                  <a:pt x="164483" y="141921"/>
                  <a:pt x="171699" y="134705"/>
                </a:cubicBezTo>
                <a:lnTo>
                  <a:pt x="201186" y="105217"/>
                </a:lnTo>
                <a:cubicBezTo>
                  <a:pt x="208361" y="98043"/>
                  <a:pt x="212425" y="88255"/>
                  <a:pt x="212425" y="78094"/>
                </a:cubicBezTo>
                <a:cubicBezTo>
                  <a:pt x="212425" y="56901"/>
                  <a:pt x="195256" y="39731"/>
                  <a:pt x="174063" y="39731"/>
                </a:cubicBezTo>
                <a:close/>
                <a:moveTo>
                  <a:pt x="114134" y="71873"/>
                </a:moveTo>
                <a:cubicBezTo>
                  <a:pt x="113346" y="71541"/>
                  <a:pt x="112558" y="71085"/>
                  <a:pt x="111853" y="70587"/>
                </a:cubicBezTo>
                <a:cubicBezTo>
                  <a:pt x="106627" y="67892"/>
                  <a:pt x="100655" y="66357"/>
                  <a:pt x="94393" y="66357"/>
                </a:cubicBezTo>
                <a:cubicBezTo>
                  <a:pt x="84232" y="66357"/>
                  <a:pt x="74486" y="70380"/>
                  <a:pt x="67269" y="77596"/>
                </a:cubicBezTo>
                <a:lnTo>
                  <a:pt x="37782" y="107084"/>
                </a:lnTo>
                <a:cubicBezTo>
                  <a:pt x="30607" y="114259"/>
                  <a:pt x="26543" y="124046"/>
                  <a:pt x="26543" y="134207"/>
                </a:cubicBezTo>
                <a:cubicBezTo>
                  <a:pt x="26543" y="155400"/>
                  <a:pt x="43713" y="172570"/>
                  <a:pt x="64905" y="172570"/>
                </a:cubicBezTo>
                <a:cubicBezTo>
                  <a:pt x="71749" y="172570"/>
                  <a:pt x="78426" y="170745"/>
                  <a:pt x="84273" y="167344"/>
                </a:cubicBezTo>
                <a:cubicBezTo>
                  <a:pt x="90826" y="173980"/>
                  <a:pt x="98457" y="179537"/>
                  <a:pt x="106918" y="183726"/>
                </a:cubicBezTo>
                <a:cubicBezTo>
                  <a:pt x="95222" y="193638"/>
                  <a:pt x="80375" y="199154"/>
                  <a:pt x="64905" y="199154"/>
                </a:cubicBezTo>
                <a:cubicBezTo>
                  <a:pt x="29073" y="199154"/>
                  <a:pt x="0" y="170123"/>
                  <a:pt x="0" y="134249"/>
                </a:cubicBezTo>
                <a:cubicBezTo>
                  <a:pt x="0" y="117037"/>
                  <a:pt x="6843" y="100531"/>
                  <a:pt x="18995" y="88379"/>
                </a:cubicBezTo>
                <a:lnTo>
                  <a:pt x="48482" y="58892"/>
                </a:lnTo>
                <a:cubicBezTo>
                  <a:pt x="60634" y="46740"/>
                  <a:pt x="77140" y="39897"/>
                  <a:pt x="94351" y="39897"/>
                </a:cubicBezTo>
                <a:cubicBezTo>
                  <a:pt x="130267" y="39897"/>
                  <a:pt x="159257" y="69177"/>
                  <a:pt x="159257" y="104969"/>
                </a:cubicBezTo>
                <a:cubicBezTo>
                  <a:pt x="159257" y="105508"/>
                  <a:pt x="159257" y="106047"/>
                  <a:pt x="159257" y="106586"/>
                </a:cubicBezTo>
                <a:cubicBezTo>
                  <a:pt x="159091" y="113927"/>
                  <a:pt x="152994" y="119692"/>
                  <a:pt x="145654" y="119526"/>
                </a:cubicBezTo>
                <a:cubicBezTo>
                  <a:pt x="138313" y="119360"/>
                  <a:pt x="132548" y="113263"/>
                  <a:pt x="132714" y="105922"/>
                </a:cubicBezTo>
                <a:cubicBezTo>
                  <a:pt x="132714" y="105591"/>
                  <a:pt x="132714" y="105300"/>
                  <a:pt x="132714" y="104969"/>
                </a:cubicBezTo>
                <a:cubicBezTo>
                  <a:pt x="132714" y="90992"/>
                  <a:pt x="125249" y="78716"/>
                  <a:pt x="114134" y="71956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7" name="Text 5"/>
          <p:cNvSpPr/>
          <p:nvPr/>
        </p:nvSpPr>
        <p:spPr>
          <a:xfrm>
            <a:off x="909534" y="1387303"/>
            <a:ext cx="875913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7934" y="1811936"/>
            <a:ext cx="5335106" cy="46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L'intégration entre PacketFence et Active Directory vise à permettre </a:t>
            </a:r>
            <a:pPr>
              <a:lnSpc>
                <a:spcPct val="140000"/>
              </a:lnSpc>
            </a:pPr>
            <a:r>
              <a:rPr lang="en-US" sz="1115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l'authentification des utilisateurs du domaine</a:t>
            </a:r>
            <a:pPr>
              <a:lnSpc>
                <a:spcPct val="140000"/>
              </a:lnSpc>
            </a:pPr>
            <a:r>
              <a:rPr lang="en-US" sz="111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via LDAP.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1473" y="2417112"/>
            <a:ext cx="5262556" cy="750277"/>
          </a:xfrm>
          <a:custGeom>
            <a:avLst/>
            <a:gdLst/>
            <a:ahLst/>
            <a:cxnLst/>
            <a:rect l="l" t="t" r="r" b="b"/>
            <a:pathLst>
              <a:path w="5262556" h="750277">
                <a:moveTo>
                  <a:pt x="70781" y="0"/>
                </a:moveTo>
                <a:lnTo>
                  <a:pt x="5191774" y="0"/>
                </a:lnTo>
                <a:cubicBezTo>
                  <a:pt x="5230866" y="0"/>
                  <a:pt x="5262556" y="31690"/>
                  <a:pt x="5262556" y="70781"/>
                </a:cubicBezTo>
                <a:lnTo>
                  <a:pt x="5262556" y="679496"/>
                </a:lnTo>
                <a:cubicBezTo>
                  <a:pt x="5262556" y="718587"/>
                  <a:pt x="5230866" y="750277"/>
                  <a:pt x="5191774" y="750277"/>
                </a:cubicBezTo>
                <a:lnTo>
                  <a:pt x="70781" y="750277"/>
                </a:lnTo>
                <a:cubicBezTo>
                  <a:pt x="31716" y="750277"/>
                  <a:pt x="0" y="718561"/>
                  <a:pt x="0" y="679496"/>
                </a:cubicBezTo>
                <a:lnTo>
                  <a:pt x="0" y="70781"/>
                </a:lnTo>
                <a:cubicBezTo>
                  <a:pt x="0" y="31716"/>
                  <a:pt x="31716" y="0"/>
                  <a:pt x="7078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04269" y="2615297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61933" y="44238"/>
                </a:moveTo>
                <a:cubicBezTo>
                  <a:pt x="61933" y="39355"/>
                  <a:pt x="65898" y="35390"/>
                  <a:pt x="70781" y="35390"/>
                </a:cubicBezTo>
                <a:cubicBezTo>
                  <a:pt x="75664" y="35390"/>
                  <a:pt x="79628" y="39355"/>
                  <a:pt x="79628" y="44238"/>
                </a:cubicBezTo>
                <a:cubicBezTo>
                  <a:pt x="79628" y="49121"/>
                  <a:pt x="75664" y="53086"/>
                  <a:pt x="70781" y="53086"/>
                </a:cubicBezTo>
                <a:cubicBezTo>
                  <a:pt x="65898" y="53086"/>
                  <a:pt x="61933" y="49121"/>
                  <a:pt x="61933" y="44238"/>
                </a:cubicBezTo>
                <a:close/>
                <a:moveTo>
                  <a:pt x="59721" y="61933"/>
                </a:moveTo>
                <a:lnTo>
                  <a:pt x="72993" y="61933"/>
                </a:lnTo>
                <a:cubicBezTo>
                  <a:pt x="76670" y="61933"/>
                  <a:pt x="79628" y="64892"/>
                  <a:pt x="79628" y="68569"/>
                </a:cubicBezTo>
                <a:lnTo>
                  <a:pt x="79628" y="92900"/>
                </a:lnTo>
                <a:lnTo>
                  <a:pt x="81840" y="92900"/>
                </a:lnTo>
                <a:cubicBezTo>
                  <a:pt x="85518" y="92900"/>
                  <a:pt x="88476" y="95858"/>
                  <a:pt x="88476" y="99536"/>
                </a:cubicBezTo>
                <a:cubicBezTo>
                  <a:pt x="88476" y="103213"/>
                  <a:pt x="85518" y="106171"/>
                  <a:pt x="81840" y="106171"/>
                </a:cubicBezTo>
                <a:lnTo>
                  <a:pt x="59721" y="106171"/>
                </a:lnTo>
                <a:cubicBezTo>
                  <a:pt x="56044" y="106171"/>
                  <a:pt x="53086" y="103213"/>
                  <a:pt x="53086" y="99536"/>
                </a:cubicBezTo>
                <a:cubicBezTo>
                  <a:pt x="53086" y="95858"/>
                  <a:pt x="56044" y="92900"/>
                  <a:pt x="59721" y="92900"/>
                </a:cubicBezTo>
                <a:lnTo>
                  <a:pt x="66357" y="92900"/>
                </a:lnTo>
                <a:lnTo>
                  <a:pt x="66357" y="75205"/>
                </a:lnTo>
                <a:lnTo>
                  <a:pt x="59721" y="75205"/>
                </a:lnTo>
                <a:cubicBezTo>
                  <a:pt x="56044" y="75205"/>
                  <a:pt x="53086" y="72246"/>
                  <a:pt x="53086" y="68569"/>
                </a:cubicBezTo>
                <a:cubicBezTo>
                  <a:pt x="53086" y="64892"/>
                  <a:pt x="56044" y="61933"/>
                  <a:pt x="59721" y="61933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11" name="Text 9"/>
          <p:cNvSpPr/>
          <p:nvPr/>
        </p:nvSpPr>
        <p:spPr>
          <a:xfrm>
            <a:off x="912837" y="2562211"/>
            <a:ext cx="4816873" cy="46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 interroge Active Directory pour vérifier les identités des utilisateurs avant d'autoriser l'accès réseau.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7443" y="4540589"/>
            <a:ext cx="5625307" cy="2316303"/>
          </a:xfrm>
          <a:custGeom>
            <a:avLst/>
            <a:gdLst/>
            <a:ahLst/>
            <a:cxnLst/>
            <a:rect l="l" t="t" r="r" b="b"/>
            <a:pathLst>
              <a:path w="5625307" h="2316303">
                <a:moveTo>
                  <a:pt x="106179" y="0"/>
                </a:moveTo>
                <a:lnTo>
                  <a:pt x="5519128" y="0"/>
                </a:lnTo>
                <a:cubicBezTo>
                  <a:pt x="5577769" y="0"/>
                  <a:pt x="5625307" y="47538"/>
                  <a:pt x="5625307" y="106179"/>
                </a:cubicBezTo>
                <a:lnTo>
                  <a:pt x="5625307" y="2210124"/>
                </a:lnTo>
                <a:cubicBezTo>
                  <a:pt x="5625307" y="2268765"/>
                  <a:pt x="5577769" y="2316303"/>
                  <a:pt x="5519128" y="2316303"/>
                </a:cubicBezTo>
                <a:lnTo>
                  <a:pt x="106179" y="2316303"/>
                </a:lnTo>
                <a:cubicBezTo>
                  <a:pt x="47538" y="2316303"/>
                  <a:pt x="0" y="2268765"/>
                  <a:pt x="0" y="2210124"/>
                </a:cubicBezTo>
                <a:lnTo>
                  <a:pt x="0" y="106179"/>
                </a:lnTo>
                <a:cubicBezTo>
                  <a:pt x="0" y="47538"/>
                  <a:pt x="47538" y="0"/>
                  <a:pt x="10617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64477" y="4756417"/>
            <a:ext cx="212343" cy="212343"/>
          </a:xfrm>
          <a:custGeom>
            <a:avLst/>
            <a:gdLst/>
            <a:ahLst/>
            <a:cxnLst/>
            <a:rect l="l" t="t" r="r" b="b"/>
            <a:pathLst>
              <a:path w="212343" h="212343">
                <a:moveTo>
                  <a:pt x="106171" y="0"/>
                </a:moveTo>
                <a:cubicBezTo>
                  <a:pt x="112268" y="0"/>
                  <a:pt x="117867" y="3359"/>
                  <a:pt x="120770" y="8709"/>
                </a:cubicBezTo>
                <a:lnTo>
                  <a:pt x="210352" y="174602"/>
                </a:lnTo>
                <a:cubicBezTo>
                  <a:pt x="213131" y="179745"/>
                  <a:pt x="213006" y="185966"/>
                  <a:pt x="210020" y="190984"/>
                </a:cubicBezTo>
                <a:cubicBezTo>
                  <a:pt x="207034" y="196002"/>
                  <a:pt x="201601" y="199071"/>
                  <a:pt x="195753" y="199071"/>
                </a:cubicBezTo>
                <a:lnTo>
                  <a:pt x="16589" y="199071"/>
                </a:lnTo>
                <a:cubicBezTo>
                  <a:pt x="10742" y="199071"/>
                  <a:pt x="5350" y="196002"/>
                  <a:pt x="2322" y="190984"/>
                </a:cubicBezTo>
                <a:cubicBezTo>
                  <a:pt x="-705" y="185966"/>
                  <a:pt x="-788" y="179745"/>
                  <a:pt x="1991" y="174602"/>
                </a:cubicBezTo>
                <a:lnTo>
                  <a:pt x="91573" y="8709"/>
                </a:lnTo>
                <a:cubicBezTo>
                  <a:pt x="94476" y="3359"/>
                  <a:pt x="100075" y="0"/>
                  <a:pt x="106171" y="0"/>
                </a:cubicBezTo>
                <a:close/>
                <a:moveTo>
                  <a:pt x="106171" y="69675"/>
                </a:moveTo>
                <a:cubicBezTo>
                  <a:pt x="100655" y="69675"/>
                  <a:pt x="96218" y="74113"/>
                  <a:pt x="96218" y="79628"/>
                </a:cubicBezTo>
                <a:lnTo>
                  <a:pt x="96218" y="126078"/>
                </a:lnTo>
                <a:cubicBezTo>
                  <a:pt x="96218" y="131594"/>
                  <a:pt x="100655" y="136032"/>
                  <a:pt x="106171" y="136032"/>
                </a:cubicBezTo>
                <a:cubicBezTo>
                  <a:pt x="111687" y="136032"/>
                  <a:pt x="116125" y="131594"/>
                  <a:pt x="116125" y="126078"/>
                </a:cubicBezTo>
                <a:lnTo>
                  <a:pt x="116125" y="79628"/>
                </a:lnTo>
                <a:cubicBezTo>
                  <a:pt x="116125" y="74113"/>
                  <a:pt x="111687" y="69675"/>
                  <a:pt x="106171" y="69675"/>
                </a:cubicBezTo>
                <a:close/>
                <a:moveTo>
                  <a:pt x="117245" y="159257"/>
                </a:moveTo>
                <a:cubicBezTo>
                  <a:pt x="117496" y="155147"/>
                  <a:pt x="115447" y="151236"/>
                  <a:pt x="111923" y="149105"/>
                </a:cubicBezTo>
                <a:cubicBezTo>
                  <a:pt x="108400" y="146973"/>
                  <a:pt x="103984" y="146973"/>
                  <a:pt x="100461" y="149105"/>
                </a:cubicBezTo>
                <a:cubicBezTo>
                  <a:pt x="96937" y="151236"/>
                  <a:pt x="94888" y="155147"/>
                  <a:pt x="95139" y="159257"/>
                </a:cubicBezTo>
                <a:cubicBezTo>
                  <a:pt x="94888" y="163367"/>
                  <a:pt x="96937" y="167278"/>
                  <a:pt x="100461" y="169409"/>
                </a:cubicBezTo>
                <a:cubicBezTo>
                  <a:pt x="103984" y="171540"/>
                  <a:pt x="108400" y="171540"/>
                  <a:pt x="111923" y="169409"/>
                </a:cubicBezTo>
                <a:cubicBezTo>
                  <a:pt x="115447" y="167278"/>
                  <a:pt x="117496" y="163367"/>
                  <a:pt x="117245" y="159257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14" name="Text 12"/>
          <p:cNvSpPr/>
          <p:nvPr/>
        </p:nvSpPr>
        <p:spPr>
          <a:xfrm>
            <a:off x="909534" y="4721087"/>
            <a:ext cx="2318073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Difficultés rencontrées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1473" y="5149251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68879" y="5294350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17" name="Text 15"/>
          <p:cNvSpPr/>
          <p:nvPr/>
        </p:nvSpPr>
        <p:spPr>
          <a:xfrm>
            <a:off x="934307" y="5258960"/>
            <a:ext cx="2610044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Échec persistant de la connexion LDAP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1473" y="5694269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8879" y="5839368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20" name="Text 18"/>
          <p:cNvSpPr/>
          <p:nvPr/>
        </p:nvSpPr>
        <p:spPr>
          <a:xfrm>
            <a:off x="934307" y="5803977"/>
            <a:ext cx="2141120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de connexion sans succès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1473" y="6239278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68879" y="6384377"/>
            <a:ext cx="141562" cy="141562"/>
          </a:xfrm>
          <a:custGeom>
            <a:avLst/>
            <a:gdLst/>
            <a:ahLst/>
            <a:cxnLst/>
            <a:rect l="l" t="t" r="r" b="b"/>
            <a:pathLst>
              <a:path w="141562" h="141562">
                <a:moveTo>
                  <a:pt x="70781" y="141562"/>
                </a:moveTo>
                <a:cubicBezTo>
                  <a:pt x="109846" y="141562"/>
                  <a:pt x="141562" y="109846"/>
                  <a:pt x="141562" y="70781"/>
                </a:cubicBezTo>
                <a:cubicBezTo>
                  <a:pt x="141562" y="31716"/>
                  <a:pt x="109846" y="0"/>
                  <a:pt x="70781" y="0"/>
                </a:cubicBezTo>
                <a:cubicBezTo>
                  <a:pt x="31716" y="0"/>
                  <a:pt x="0" y="31716"/>
                  <a:pt x="0" y="70781"/>
                </a:cubicBezTo>
                <a:cubicBezTo>
                  <a:pt x="0" y="109846"/>
                  <a:pt x="31716" y="141562"/>
                  <a:pt x="70781" y="141562"/>
                </a:cubicBezTo>
                <a:close/>
                <a:moveTo>
                  <a:pt x="46173" y="46173"/>
                </a:moveTo>
                <a:cubicBezTo>
                  <a:pt x="48772" y="43574"/>
                  <a:pt x="52975" y="43574"/>
                  <a:pt x="55546" y="46173"/>
                </a:cubicBezTo>
                <a:lnTo>
                  <a:pt x="70753" y="61380"/>
                </a:lnTo>
                <a:lnTo>
                  <a:pt x="85960" y="46173"/>
                </a:lnTo>
                <a:cubicBezTo>
                  <a:pt x="88559" y="43574"/>
                  <a:pt x="92762" y="43574"/>
                  <a:pt x="95333" y="46173"/>
                </a:cubicBezTo>
                <a:cubicBezTo>
                  <a:pt x="97904" y="48772"/>
                  <a:pt x="97932" y="52975"/>
                  <a:pt x="95333" y="55546"/>
                </a:cubicBezTo>
                <a:lnTo>
                  <a:pt x="80126" y="70753"/>
                </a:lnTo>
                <a:lnTo>
                  <a:pt x="95333" y="85960"/>
                </a:lnTo>
                <a:cubicBezTo>
                  <a:pt x="97932" y="88559"/>
                  <a:pt x="97932" y="92762"/>
                  <a:pt x="95333" y="95333"/>
                </a:cubicBezTo>
                <a:cubicBezTo>
                  <a:pt x="92734" y="97904"/>
                  <a:pt x="88531" y="97932"/>
                  <a:pt x="85960" y="95333"/>
                </a:cubicBezTo>
                <a:lnTo>
                  <a:pt x="70753" y="80126"/>
                </a:lnTo>
                <a:lnTo>
                  <a:pt x="55546" y="95333"/>
                </a:lnTo>
                <a:cubicBezTo>
                  <a:pt x="52947" y="97932"/>
                  <a:pt x="48745" y="97932"/>
                  <a:pt x="46173" y="95333"/>
                </a:cubicBezTo>
                <a:cubicBezTo>
                  <a:pt x="43602" y="92734"/>
                  <a:pt x="43574" y="88531"/>
                  <a:pt x="46173" y="85960"/>
                </a:cubicBezTo>
                <a:lnTo>
                  <a:pt x="61380" y="70753"/>
                </a:lnTo>
                <a:lnTo>
                  <a:pt x="46173" y="55546"/>
                </a:lnTo>
                <a:cubicBezTo>
                  <a:pt x="43574" y="52947"/>
                  <a:pt x="43574" y="48745"/>
                  <a:pt x="46173" y="46173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23" name="Text 21"/>
          <p:cNvSpPr/>
          <p:nvPr/>
        </p:nvSpPr>
        <p:spPr>
          <a:xfrm>
            <a:off x="934307" y="6348986"/>
            <a:ext cx="284892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Instabilité de l'environnement PacketFence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04715" y="1206813"/>
            <a:ext cx="5625307" cy="3404558"/>
          </a:xfrm>
          <a:custGeom>
            <a:avLst/>
            <a:gdLst/>
            <a:ahLst/>
            <a:cxnLst/>
            <a:rect l="l" t="t" r="r" b="b"/>
            <a:pathLst>
              <a:path w="5625307" h="3404558">
                <a:moveTo>
                  <a:pt x="106188" y="0"/>
                </a:moveTo>
                <a:lnTo>
                  <a:pt x="5519119" y="0"/>
                </a:lnTo>
                <a:cubicBezTo>
                  <a:pt x="5577765" y="0"/>
                  <a:pt x="5625307" y="47542"/>
                  <a:pt x="5625307" y="106188"/>
                </a:cubicBezTo>
                <a:lnTo>
                  <a:pt x="5625307" y="3298370"/>
                </a:lnTo>
                <a:cubicBezTo>
                  <a:pt x="5625307" y="3357016"/>
                  <a:pt x="5577765" y="3404558"/>
                  <a:pt x="5519119" y="3404558"/>
                </a:cubicBezTo>
                <a:lnTo>
                  <a:pt x="106188" y="3404558"/>
                </a:lnTo>
                <a:cubicBezTo>
                  <a:pt x="47542" y="3404558"/>
                  <a:pt x="0" y="3357016"/>
                  <a:pt x="0" y="3298370"/>
                </a:cubicBezTo>
                <a:lnTo>
                  <a:pt x="0" y="106188"/>
                </a:lnTo>
                <a:cubicBezTo>
                  <a:pt x="0" y="47581"/>
                  <a:pt x="47581" y="0"/>
                  <a:pt x="10618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85206" y="1422641"/>
            <a:ext cx="265428" cy="212343"/>
          </a:xfrm>
          <a:custGeom>
            <a:avLst/>
            <a:gdLst/>
            <a:ahLst/>
            <a:cxnLst/>
            <a:rect l="l" t="t" r="r" b="b"/>
            <a:pathLst>
              <a:path w="265428" h="212343">
                <a:moveTo>
                  <a:pt x="172487" y="87301"/>
                </a:moveTo>
                <a:cubicBezTo>
                  <a:pt x="177547" y="85932"/>
                  <a:pt x="182855" y="88338"/>
                  <a:pt x="185136" y="93024"/>
                </a:cubicBezTo>
                <a:lnTo>
                  <a:pt x="192850" y="108618"/>
                </a:lnTo>
                <a:cubicBezTo>
                  <a:pt x="197122" y="109199"/>
                  <a:pt x="201311" y="110360"/>
                  <a:pt x="205251" y="111978"/>
                </a:cubicBezTo>
                <a:lnTo>
                  <a:pt x="219766" y="102314"/>
                </a:lnTo>
                <a:cubicBezTo>
                  <a:pt x="224121" y="99411"/>
                  <a:pt x="229886" y="99992"/>
                  <a:pt x="233577" y="103683"/>
                </a:cubicBezTo>
                <a:lnTo>
                  <a:pt x="241540" y="111646"/>
                </a:lnTo>
                <a:cubicBezTo>
                  <a:pt x="245231" y="115337"/>
                  <a:pt x="245811" y="121143"/>
                  <a:pt x="242908" y="125456"/>
                </a:cubicBezTo>
                <a:lnTo>
                  <a:pt x="233245" y="139930"/>
                </a:lnTo>
                <a:cubicBezTo>
                  <a:pt x="234033" y="141880"/>
                  <a:pt x="234738" y="143912"/>
                  <a:pt x="235319" y="146027"/>
                </a:cubicBezTo>
                <a:cubicBezTo>
                  <a:pt x="235899" y="148142"/>
                  <a:pt x="236273" y="150216"/>
                  <a:pt x="236563" y="152331"/>
                </a:cubicBezTo>
                <a:lnTo>
                  <a:pt x="252198" y="160045"/>
                </a:lnTo>
                <a:cubicBezTo>
                  <a:pt x="256885" y="162367"/>
                  <a:pt x="259290" y="167676"/>
                  <a:pt x="257922" y="172694"/>
                </a:cubicBezTo>
                <a:lnTo>
                  <a:pt x="255018" y="183560"/>
                </a:lnTo>
                <a:cubicBezTo>
                  <a:pt x="253650" y="188578"/>
                  <a:pt x="248963" y="191979"/>
                  <a:pt x="243738" y="191647"/>
                </a:cubicBezTo>
                <a:lnTo>
                  <a:pt x="226319" y="190528"/>
                </a:lnTo>
                <a:cubicBezTo>
                  <a:pt x="223706" y="193887"/>
                  <a:pt x="220679" y="196997"/>
                  <a:pt x="217236" y="199652"/>
                </a:cubicBezTo>
                <a:lnTo>
                  <a:pt x="218356" y="217029"/>
                </a:lnTo>
                <a:cubicBezTo>
                  <a:pt x="218688" y="222255"/>
                  <a:pt x="215287" y="226983"/>
                  <a:pt x="210269" y="228310"/>
                </a:cubicBezTo>
                <a:lnTo>
                  <a:pt x="199403" y="231213"/>
                </a:lnTo>
                <a:cubicBezTo>
                  <a:pt x="194343" y="232581"/>
                  <a:pt x="189076" y="230176"/>
                  <a:pt x="186754" y="225490"/>
                </a:cubicBezTo>
                <a:lnTo>
                  <a:pt x="179040" y="209896"/>
                </a:lnTo>
                <a:cubicBezTo>
                  <a:pt x="174768" y="209315"/>
                  <a:pt x="170579" y="208154"/>
                  <a:pt x="166639" y="206536"/>
                </a:cubicBezTo>
                <a:lnTo>
                  <a:pt x="152124" y="216200"/>
                </a:lnTo>
                <a:cubicBezTo>
                  <a:pt x="147769" y="219103"/>
                  <a:pt x="142004" y="218522"/>
                  <a:pt x="138313" y="214831"/>
                </a:cubicBezTo>
                <a:lnTo>
                  <a:pt x="130350" y="206868"/>
                </a:lnTo>
                <a:cubicBezTo>
                  <a:pt x="126659" y="203177"/>
                  <a:pt x="126078" y="197412"/>
                  <a:pt x="128981" y="193058"/>
                </a:cubicBezTo>
                <a:lnTo>
                  <a:pt x="138645" y="178542"/>
                </a:lnTo>
                <a:cubicBezTo>
                  <a:pt x="137857" y="176593"/>
                  <a:pt x="137152" y="174560"/>
                  <a:pt x="136571" y="172445"/>
                </a:cubicBezTo>
                <a:cubicBezTo>
                  <a:pt x="135990" y="170330"/>
                  <a:pt x="135617" y="168215"/>
                  <a:pt x="135327" y="166141"/>
                </a:cubicBezTo>
                <a:lnTo>
                  <a:pt x="119692" y="158427"/>
                </a:lnTo>
                <a:cubicBezTo>
                  <a:pt x="115005" y="156105"/>
                  <a:pt x="112641" y="150796"/>
                  <a:pt x="113968" y="145778"/>
                </a:cubicBezTo>
                <a:lnTo>
                  <a:pt x="116871" y="134912"/>
                </a:lnTo>
                <a:cubicBezTo>
                  <a:pt x="118240" y="129894"/>
                  <a:pt x="122926" y="126493"/>
                  <a:pt x="128152" y="126825"/>
                </a:cubicBezTo>
                <a:lnTo>
                  <a:pt x="145529" y="127945"/>
                </a:lnTo>
                <a:cubicBezTo>
                  <a:pt x="148142" y="124585"/>
                  <a:pt x="151170" y="121475"/>
                  <a:pt x="154612" y="118821"/>
                </a:cubicBezTo>
                <a:lnTo>
                  <a:pt x="153492" y="101485"/>
                </a:lnTo>
                <a:cubicBezTo>
                  <a:pt x="153160" y="96259"/>
                  <a:pt x="156561" y="91531"/>
                  <a:pt x="161579" y="90204"/>
                </a:cubicBezTo>
                <a:lnTo>
                  <a:pt x="172445" y="87301"/>
                </a:lnTo>
                <a:close/>
                <a:moveTo>
                  <a:pt x="185966" y="141009"/>
                </a:moveTo>
                <a:cubicBezTo>
                  <a:pt x="175894" y="141020"/>
                  <a:pt x="167727" y="149206"/>
                  <a:pt x="167738" y="159278"/>
                </a:cubicBezTo>
                <a:cubicBezTo>
                  <a:pt x="167750" y="169349"/>
                  <a:pt x="175936" y="177517"/>
                  <a:pt x="186007" y="177505"/>
                </a:cubicBezTo>
                <a:cubicBezTo>
                  <a:pt x="196079" y="177494"/>
                  <a:pt x="204246" y="169308"/>
                  <a:pt x="204235" y="159236"/>
                </a:cubicBezTo>
                <a:cubicBezTo>
                  <a:pt x="204223" y="149165"/>
                  <a:pt x="196037" y="140997"/>
                  <a:pt x="185966" y="141009"/>
                </a:cubicBezTo>
                <a:close/>
                <a:moveTo>
                  <a:pt x="93273" y="-18870"/>
                </a:moveTo>
                <a:lnTo>
                  <a:pt x="104139" y="-15967"/>
                </a:lnTo>
                <a:cubicBezTo>
                  <a:pt x="109157" y="-14599"/>
                  <a:pt x="112558" y="-9871"/>
                  <a:pt x="112226" y="-4686"/>
                </a:cubicBezTo>
                <a:lnTo>
                  <a:pt x="111107" y="12649"/>
                </a:lnTo>
                <a:cubicBezTo>
                  <a:pt x="114549" y="15304"/>
                  <a:pt x="117576" y="18373"/>
                  <a:pt x="120189" y="21773"/>
                </a:cubicBezTo>
                <a:lnTo>
                  <a:pt x="137608" y="20654"/>
                </a:lnTo>
                <a:cubicBezTo>
                  <a:pt x="142792" y="20322"/>
                  <a:pt x="147520" y="23723"/>
                  <a:pt x="148889" y="28741"/>
                </a:cubicBezTo>
                <a:lnTo>
                  <a:pt x="151792" y="39607"/>
                </a:lnTo>
                <a:cubicBezTo>
                  <a:pt x="153119" y="44625"/>
                  <a:pt x="150755" y="49934"/>
                  <a:pt x="146068" y="52256"/>
                </a:cubicBezTo>
                <a:lnTo>
                  <a:pt x="130433" y="59970"/>
                </a:lnTo>
                <a:cubicBezTo>
                  <a:pt x="130143" y="62085"/>
                  <a:pt x="129728" y="64200"/>
                  <a:pt x="129189" y="66274"/>
                </a:cubicBezTo>
                <a:cubicBezTo>
                  <a:pt x="128650" y="68348"/>
                  <a:pt x="127903" y="70421"/>
                  <a:pt x="127115" y="72371"/>
                </a:cubicBezTo>
                <a:lnTo>
                  <a:pt x="136778" y="86886"/>
                </a:lnTo>
                <a:cubicBezTo>
                  <a:pt x="139682" y="91241"/>
                  <a:pt x="139101" y="97006"/>
                  <a:pt x="135410" y="100697"/>
                </a:cubicBezTo>
                <a:lnTo>
                  <a:pt x="127447" y="108660"/>
                </a:lnTo>
                <a:cubicBezTo>
                  <a:pt x="123756" y="112351"/>
                  <a:pt x="117991" y="112931"/>
                  <a:pt x="113636" y="110028"/>
                </a:cubicBezTo>
                <a:lnTo>
                  <a:pt x="99121" y="100365"/>
                </a:lnTo>
                <a:cubicBezTo>
                  <a:pt x="95181" y="101982"/>
                  <a:pt x="90992" y="103144"/>
                  <a:pt x="86720" y="103724"/>
                </a:cubicBezTo>
                <a:lnTo>
                  <a:pt x="79006" y="119318"/>
                </a:lnTo>
                <a:cubicBezTo>
                  <a:pt x="76684" y="124005"/>
                  <a:pt x="71375" y="126369"/>
                  <a:pt x="66357" y="125042"/>
                </a:cubicBezTo>
                <a:lnTo>
                  <a:pt x="55491" y="122138"/>
                </a:lnTo>
                <a:cubicBezTo>
                  <a:pt x="50431" y="120770"/>
                  <a:pt x="47072" y="116042"/>
                  <a:pt x="47404" y="110858"/>
                </a:cubicBezTo>
                <a:lnTo>
                  <a:pt x="48524" y="93480"/>
                </a:lnTo>
                <a:cubicBezTo>
                  <a:pt x="45081" y="90826"/>
                  <a:pt x="42054" y="87757"/>
                  <a:pt x="39441" y="84356"/>
                </a:cubicBezTo>
                <a:lnTo>
                  <a:pt x="22022" y="85476"/>
                </a:lnTo>
                <a:cubicBezTo>
                  <a:pt x="16838" y="85808"/>
                  <a:pt x="12110" y="82407"/>
                  <a:pt x="10742" y="77389"/>
                </a:cubicBezTo>
                <a:lnTo>
                  <a:pt x="7838" y="66523"/>
                </a:lnTo>
                <a:cubicBezTo>
                  <a:pt x="6511" y="61505"/>
                  <a:pt x="8875" y="56196"/>
                  <a:pt x="13562" y="53874"/>
                </a:cubicBezTo>
                <a:lnTo>
                  <a:pt x="29197" y="46160"/>
                </a:lnTo>
                <a:cubicBezTo>
                  <a:pt x="29487" y="44044"/>
                  <a:pt x="29902" y="41971"/>
                  <a:pt x="30441" y="39856"/>
                </a:cubicBezTo>
                <a:cubicBezTo>
                  <a:pt x="31022" y="37741"/>
                  <a:pt x="31685" y="35708"/>
                  <a:pt x="32515" y="33759"/>
                </a:cubicBezTo>
                <a:lnTo>
                  <a:pt x="22852" y="19285"/>
                </a:lnTo>
                <a:cubicBezTo>
                  <a:pt x="19949" y="14930"/>
                  <a:pt x="20529" y="9166"/>
                  <a:pt x="24220" y="5474"/>
                </a:cubicBezTo>
                <a:lnTo>
                  <a:pt x="32183" y="-2488"/>
                </a:lnTo>
                <a:cubicBezTo>
                  <a:pt x="35874" y="-6179"/>
                  <a:pt x="41639" y="-6760"/>
                  <a:pt x="45994" y="-3857"/>
                </a:cubicBezTo>
                <a:lnTo>
                  <a:pt x="60509" y="5806"/>
                </a:lnTo>
                <a:cubicBezTo>
                  <a:pt x="64449" y="4189"/>
                  <a:pt x="68638" y="3028"/>
                  <a:pt x="72910" y="2447"/>
                </a:cubicBezTo>
                <a:lnTo>
                  <a:pt x="80624" y="-13147"/>
                </a:lnTo>
                <a:cubicBezTo>
                  <a:pt x="82946" y="-17833"/>
                  <a:pt x="88213" y="-20197"/>
                  <a:pt x="93273" y="-18870"/>
                </a:cubicBezTo>
                <a:close/>
                <a:moveTo>
                  <a:pt x="79794" y="34837"/>
                </a:moveTo>
                <a:cubicBezTo>
                  <a:pt x="69723" y="34837"/>
                  <a:pt x="61546" y="43014"/>
                  <a:pt x="61546" y="53086"/>
                </a:cubicBezTo>
                <a:cubicBezTo>
                  <a:pt x="61546" y="63157"/>
                  <a:pt x="69723" y="71334"/>
                  <a:pt x="79794" y="71334"/>
                </a:cubicBezTo>
                <a:cubicBezTo>
                  <a:pt x="89866" y="71334"/>
                  <a:pt x="98043" y="63157"/>
                  <a:pt x="98043" y="53086"/>
                </a:cubicBezTo>
                <a:cubicBezTo>
                  <a:pt x="98043" y="43014"/>
                  <a:pt x="89866" y="34837"/>
                  <a:pt x="79794" y="3483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6" name="Text 24"/>
          <p:cNvSpPr/>
          <p:nvPr/>
        </p:nvSpPr>
        <p:spPr>
          <a:xfrm>
            <a:off x="6756806" y="1387303"/>
            <a:ext cx="2043797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LDAP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8745" y="1815475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498455" y="1925184"/>
            <a:ext cx="37159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449188" y="1925184"/>
            <a:ext cx="1159036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88745" y="2360484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498455" y="2470201"/>
            <a:ext cx="345057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305304" y="2470201"/>
            <a:ext cx="30081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389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88745" y="2905502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498455" y="3015210"/>
            <a:ext cx="63702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526991" y="3015210"/>
            <a:ext cx="107940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DC=nac,DC=lan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8745" y="3450511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498455" y="3560219"/>
            <a:ext cx="61048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Bind DN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26538" y="3560219"/>
            <a:ext cx="1787216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Administrateur@nac.lan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8745" y="3995528"/>
            <a:ext cx="5262556" cy="431763"/>
          </a:xfrm>
          <a:custGeom>
            <a:avLst/>
            <a:gdLst/>
            <a:ahLst/>
            <a:cxnLst/>
            <a:rect l="l" t="t" r="r" b="b"/>
            <a:pathLst>
              <a:path w="5262556" h="431763">
                <a:moveTo>
                  <a:pt x="70779" y="0"/>
                </a:moveTo>
                <a:lnTo>
                  <a:pt x="5191777" y="0"/>
                </a:lnTo>
                <a:cubicBezTo>
                  <a:pt x="5230867" y="0"/>
                  <a:pt x="5262556" y="31689"/>
                  <a:pt x="5262556" y="70779"/>
                </a:cubicBezTo>
                <a:lnTo>
                  <a:pt x="5262556" y="360984"/>
                </a:lnTo>
                <a:cubicBezTo>
                  <a:pt x="5262556" y="400074"/>
                  <a:pt x="5230867" y="431763"/>
                  <a:pt x="5191777" y="431763"/>
                </a:cubicBezTo>
                <a:lnTo>
                  <a:pt x="70779" y="431763"/>
                </a:lnTo>
                <a:cubicBezTo>
                  <a:pt x="31715" y="431763"/>
                  <a:pt x="0" y="400048"/>
                  <a:pt x="0" y="360984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498455" y="4105237"/>
            <a:ext cx="698961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16176" y="4105237"/>
            <a:ext cx="690113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••••••••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04715" y="4795347"/>
            <a:ext cx="5625307" cy="2059722"/>
          </a:xfrm>
          <a:custGeom>
            <a:avLst/>
            <a:gdLst/>
            <a:ahLst/>
            <a:cxnLst/>
            <a:rect l="l" t="t" r="r" b="b"/>
            <a:pathLst>
              <a:path w="5625307" h="2059722">
                <a:moveTo>
                  <a:pt x="106179" y="0"/>
                </a:moveTo>
                <a:lnTo>
                  <a:pt x="5519129" y="0"/>
                </a:lnTo>
                <a:cubicBezTo>
                  <a:pt x="5577730" y="0"/>
                  <a:pt x="5625307" y="47577"/>
                  <a:pt x="5625307" y="106179"/>
                </a:cubicBezTo>
                <a:lnTo>
                  <a:pt x="5625307" y="1953544"/>
                </a:lnTo>
                <a:cubicBezTo>
                  <a:pt x="5625307" y="2012145"/>
                  <a:pt x="5577730" y="2059722"/>
                  <a:pt x="5519129" y="2059722"/>
                </a:cubicBezTo>
                <a:lnTo>
                  <a:pt x="106179" y="2059722"/>
                </a:lnTo>
                <a:cubicBezTo>
                  <a:pt x="47577" y="2059722"/>
                  <a:pt x="0" y="2012145"/>
                  <a:pt x="0" y="1953544"/>
                </a:cubicBezTo>
                <a:lnTo>
                  <a:pt x="0" y="106179"/>
                </a:lnTo>
                <a:cubicBezTo>
                  <a:pt x="0" y="47577"/>
                  <a:pt x="47577" y="0"/>
                  <a:pt x="106179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407325" y="5011227"/>
            <a:ext cx="176952" cy="176952"/>
          </a:xfrm>
          <a:custGeom>
            <a:avLst/>
            <a:gdLst/>
            <a:ahLst/>
            <a:cxnLst/>
            <a:rect l="l" t="t" r="r" b="b"/>
            <a:pathLst>
              <a:path w="176952" h="176952">
                <a:moveTo>
                  <a:pt x="143774" y="71887"/>
                </a:moveTo>
                <a:cubicBezTo>
                  <a:pt x="143774" y="87750"/>
                  <a:pt x="138624" y="102404"/>
                  <a:pt x="129949" y="114293"/>
                </a:cubicBezTo>
                <a:lnTo>
                  <a:pt x="173703" y="158082"/>
                </a:lnTo>
                <a:cubicBezTo>
                  <a:pt x="178023" y="162402"/>
                  <a:pt x="178023" y="169418"/>
                  <a:pt x="173703" y="173738"/>
                </a:cubicBezTo>
                <a:cubicBezTo>
                  <a:pt x="169383" y="178058"/>
                  <a:pt x="162367" y="178058"/>
                  <a:pt x="158047" y="173738"/>
                </a:cubicBezTo>
                <a:lnTo>
                  <a:pt x="114293" y="129949"/>
                </a:lnTo>
                <a:cubicBezTo>
                  <a:pt x="102404" y="138624"/>
                  <a:pt x="87750" y="143774"/>
                  <a:pt x="71887" y="143774"/>
                </a:cubicBezTo>
                <a:cubicBezTo>
                  <a:pt x="32176" y="143774"/>
                  <a:pt x="0" y="111597"/>
                  <a:pt x="0" y="71887"/>
                </a:cubicBezTo>
                <a:cubicBezTo>
                  <a:pt x="0" y="32176"/>
                  <a:pt x="32176" y="0"/>
                  <a:pt x="71887" y="0"/>
                </a:cubicBezTo>
                <a:cubicBezTo>
                  <a:pt x="111597" y="0"/>
                  <a:pt x="143774" y="32176"/>
                  <a:pt x="143774" y="71887"/>
                </a:cubicBezTo>
                <a:close/>
                <a:moveTo>
                  <a:pt x="71887" y="121655"/>
                </a:moveTo>
                <a:cubicBezTo>
                  <a:pt x="99354" y="121655"/>
                  <a:pt x="121655" y="99354"/>
                  <a:pt x="121655" y="71887"/>
                </a:cubicBezTo>
                <a:cubicBezTo>
                  <a:pt x="121655" y="44419"/>
                  <a:pt x="99354" y="22119"/>
                  <a:pt x="71887" y="22119"/>
                </a:cubicBezTo>
                <a:cubicBezTo>
                  <a:pt x="44419" y="22119"/>
                  <a:pt x="22119" y="44419"/>
                  <a:pt x="22119" y="71887"/>
                </a:cubicBezTo>
                <a:cubicBezTo>
                  <a:pt x="22119" y="99354"/>
                  <a:pt x="44419" y="121655"/>
                  <a:pt x="71887" y="121655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44" name="Text 42"/>
          <p:cNvSpPr/>
          <p:nvPr/>
        </p:nvSpPr>
        <p:spPr>
          <a:xfrm>
            <a:off x="6712567" y="4975836"/>
            <a:ext cx="1804911" cy="247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4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Vérifications effectuées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11749" y="5365131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632939" y="5329740"/>
            <a:ext cx="1857997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Connectivité réseau validée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11749" y="5648254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6632939" y="5612864"/>
            <a:ext cx="1928778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 et Base DN vérifiés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11749" y="5931378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6632939" y="5895987"/>
            <a:ext cx="2388853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Compte administrateur AD contrôlé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11749" y="6214501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632939" y="6179110"/>
            <a:ext cx="190223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LDAP répétée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11749" y="6497624"/>
            <a:ext cx="123866" cy="141562"/>
          </a:xfrm>
          <a:custGeom>
            <a:avLst/>
            <a:gdLst/>
            <a:ahLst/>
            <a:cxnLst/>
            <a:rect l="l" t="t" r="r" b="b"/>
            <a:pathLst>
              <a:path w="123866" h="141562">
                <a:moveTo>
                  <a:pt x="120217" y="19382"/>
                </a:moveTo>
                <a:cubicBezTo>
                  <a:pt x="124171" y="22257"/>
                  <a:pt x="125055" y="27787"/>
                  <a:pt x="122180" y="31741"/>
                </a:cubicBezTo>
                <a:lnTo>
                  <a:pt x="51399" y="129064"/>
                </a:lnTo>
                <a:cubicBezTo>
                  <a:pt x="49878" y="131166"/>
                  <a:pt x="47528" y="132465"/>
                  <a:pt x="44929" y="132686"/>
                </a:cubicBezTo>
                <a:cubicBezTo>
                  <a:pt x="42330" y="132908"/>
                  <a:pt x="39814" y="131940"/>
                  <a:pt x="37989" y="130115"/>
                </a:cubicBezTo>
                <a:lnTo>
                  <a:pt x="2599" y="94725"/>
                </a:lnTo>
                <a:cubicBezTo>
                  <a:pt x="-857" y="91269"/>
                  <a:pt x="-857" y="85656"/>
                  <a:pt x="2599" y="82200"/>
                </a:cubicBezTo>
                <a:cubicBezTo>
                  <a:pt x="6055" y="78744"/>
                  <a:pt x="11668" y="78744"/>
                  <a:pt x="15124" y="82200"/>
                </a:cubicBezTo>
                <a:lnTo>
                  <a:pt x="43187" y="110263"/>
                </a:lnTo>
                <a:lnTo>
                  <a:pt x="107885" y="21317"/>
                </a:lnTo>
                <a:cubicBezTo>
                  <a:pt x="110761" y="17363"/>
                  <a:pt x="116291" y="16479"/>
                  <a:pt x="120244" y="19354"/>
                </a:cubicBezTo>
                <a:close/>
              </a:path>
            </a:pathLst>
          </a:custGeom>
          <a:solidFill>
            <a:srgbClr val="E6EDF3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632939" y="6462234"/>
            <a:ext cx="2273835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Services PacketFence redémarrés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701" y="373701"/>
            <a:ext cx="56055" cy="373701"/>
          </a:xfrm>
          <a:custGeom>
            <a:avLst/>
            <a:gdLst/>
            <a:ahLst/>
            <a:cxnLst/>
            <a:rect l="l" t="t" r="r" b="b"/>
            <a:pathLst>
              <a:path w="56055" h="373701">
                <a:moveTo>
                  <a:pt x="28028" y="0"/>
                </a:moveTo>
                <a:lnTo>
                  <a:pt x="28028" y="0"/>
                </a:lnTo>
                <a:cubicBezTo>
                  <a:pt x="43496" y="0"/>
                  <a:pt x="56055" y="12559"/>
                  <a:pt x="56055" y="28028"/>
                </a:cubicBezTo>
                <a:lnTo>
                  <a:pt x="56055" y="345674"/>
                </a:lnTo>
                <a:cubicBezTo>
                  <a:pt x="56055" y="361153"/>
                  <a:pt x="43507" y="373701"/>
                  <a:pt x="28028" y="373701"/>
                </a:cubicBezTo>
                <a:lnTo>
                  <a:pt x="28028" y="373701"/>
                </a:lnTo>
                <a:cubicBezTo>
                  <a:pt x="12548" y="373701"/>
                  <a:pt x="0" y="361153"/>
                  <a:pt x="0" y="345674"/>
                </a:cubicBezTo>
                <a:lnTo>
                  <a:pt x="0" y="28028"/>
                </a:lnTo>
                <a:cubicBezTo>
                  <a:pt x="0" y="12559"/>
                  <a:pt x="12559" y="0"/>
                  <a:pt x="28028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41867" y="373701"/>
            <a:ext cx="4671264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 client 802.1X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7922" y="822143"/>
            <a:ext cx="1130446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au domaine et activation de l'authentification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438" y="1274321"/>
            <a:ext cx="5603649" cy="2698122"/>
          </a:xfrm>
          <a:custGeom>
            <a:avLst/>
            <a:gdLst/>
            <a:ahLst/>
            <a:cxnLst/>
            <a:rect l="l" t="t" r="r" b="b"/>
            <a:pathLst>
              <a:path w="5603649" h="2698122">
                <a:moveTo>
                  <a:pt x="112107" y="0"/>
                </a:moveTo>
                <a:lnTo>
                  <a:pt x="5491542" y="0"/>
                </a:lnTo>
                <a:cubicBezTo>
                  <a:pt x="5553457" y="0"/>
                  <a:pt x="5603649" y="50192"/>
                  <a:pt x="5603649" y="112107"/>
                </a:cubicBezTo>
                <a:lnTo>
                  <a:pt x="5603649" y="2586015"/>
                </a:lnTo>
                <a:cubicBezTo>
                  <a:pt x="5603649" y="2647930"/>
                  <a:pt x="5553457" y="2698122"/>
                  <a:pt x="5491542" y="2698122"/>
                </a:cubicBezTo>
                <a:lnTo>
                  <a:pt x="112107" y="2698122"/>
                </a:lnTo>
                <a:cubicBezTo>
                  <a:pt x="50192" y="2698122"/>
                  <a:pt x="0" y="2647930"/>
                  <a:pt x="0" y="2586015"/>
                </a:cubicBezTo>
                <a:lnTo>
                  <a:pt x="0" y="112107"/>
                </a:lnTo>
                <a:cubicBezTo>
                  <a:pt x="0" y="50192"/>
                  <a:pt x="50192" y="0"/>
                  <a:pt x="1121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6053" y="1502222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28028" y="14014"/>
                </a:moveTo>
                <a:cubicBezTo>
                  <a:pt x="12569" y="14014"/>
                  <a:pt x="0" y="26582"/>
                  <a:pt x="0" y="42041"/>
                </a:cubicBezTo>
                <a:lnTo>
                  <a:pt x="0" y="154152"/>
                </a:lnTo>
                <a:cubicBezTo>
                  <a:pt x="0" y="169611"/>
                  <a:pt x="12569" y="182179"/>
                  <a:pt x="28028" y="182179"/>
                </a:cubicBezTo>
                <a:lnTo>
                  <a:pt x="91090" y="182179"/>
                </a:lnTo>
                <a:lnTo>
                  <a:pt x="84083" y="203200"/>
                </a:lnTo>
                <a:lnTo>
                  <a:pt x="52552" y="203200"/>
                </a:lnTo>
                <a:cubicBezTo>
                  <a:pt x="46727" y="203200"/>
                  <a:pt x="42041" y="207886"/>
                  <a:pt x="42041" y="213710"/>
                </a:cubicBezTo>
                <a:cubicBezTo>
                  <a:pt x="42041" y="219535"/>
                  <a:pt x="46727" y="224221"/>
                  <a:pt x="52552" y="224221"/>
                </a:cubicBezTo>
                <a:lnTo>
                  <a:pt x="171669" y="224221"/>
                </a:lnTo>
                <a:cubicBezTo>
                  <a:pt x="177493" y="224221"/>
                  <a:pt x="182179" y="219535"/>
                  <a:pt x="182179" y="213710"/>
                </a:cubicBezTo>
                <a:cubicBezTo>
                  <a:pt x="182179" y="207886"/>
                  <a:pt x="177493" y="203200"/>
                  <a:pt x="171669" y="203200"/>
                </a:cubicBezTo>
                <a:lnTo>
                  <a:pt x="140138" y="203200"/>
                </a:lnTo>
                <a:lnTo>
                  <a:pt x="133131" y="182179"/>
                </a:lnTo>
                <a:lnTo>
                  <a:pt x="196193" y="182179"/>
                </a:lnTo>
                <a:cubicBezTo>
                  <a:pt x="211652" y="182179"/>
                  <a:pt x="224221" y="169611"/>
                  <a:pt x="224221" y="154152"/>
                </a:cubicBezTo>
                <a:lnTo>
                  <a:pt x="224221" y="42041"/>
                </a:lnTo>
                <a:cubicBezTo>
                  <a:pt x="224221" y="26582"/>
                  <a:pt x="211652" y="14014"/>
                  <a:pt x="196193" y="14014"/>
                </a:cubicBezTo>
                <a:lnTo>
                  <a:pt x="28028" y="14014"/>
                </a:lnTo>
                <a:close/>
                <a:moveTo>
                  <a:pt x="42041" y="42041"/>
                </a:moveTo>
                <a:lnTo>
                  <a:pt x="182179" y="42041"/>
                </a:lnTo>
                <a:cubicBezTo>
                  <a:pt x="189931" y="42041"/>
                  <a:pt x="196193" y="48304"/>
                  <a:pt x="196193" y="56055"/>
                </a:cubicBezTo>
                <a:lnTo>
                  <a:pt x="196193" y="126124"/>
                </a:lnTo>
                <a:cubicBezTo>
                  <a:pt x="196193" y="133876"/>
                  <a:pt x="189931" y="140138"/>
                  <a:pt x="182179" y="140138"/>
                </a:cubicBezTo>
                <a:lnTo>
                  <a:pt x="42041" y="140138"/>
                </a:lnTo>
                <a:cubicBezTo>
                  <a:pt x="34290" y="140138"/>
                  <a:pt x="28028" y="133876"/>
                  <a:pt x="28028" y="126124"/>
                </a:cubicBezTo>
                <a:lnTo>
                  <a:pt x="28028" y="56055"/>
                </a:lnTo>
                <a:cubicBezTo>
                  <a:pt x="28028" y="48304"/>
                  <a:pt x="34290" y="42041"/>
                  <a:pt x="42041" y="4204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960412" y="1464907"/>
            <a:ext cx="2494455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au domaine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8026" y="1913293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machine cliente Windows a été configurée dans le réseau interne NAC et </a:t>
            </a:r>
            <a:pPr>
              <a:lnSpc>
                <a:spcPct val="140000"/>
              </a:lnSpc>
            </a:pP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jointe au domaine</a:t>
            </a:r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763" y="2552322"/>
            <a:ext cx="5211263" cy="829617"/>
          </a:xfrm>
          <a:custGeom>
            <a:avLst/>
            <a:gdLst/>
            <a:ahLst/>
            <a:cxnLst/>
            <a:rect l="l" t="t" r="r" b="b"/>
            <a:pathLst>
              <a:path w="5211263" h="829617">
                <a:moveTo>
                  <a:pt x="74740" y="0"/>
                </a:moveTo>
                <a:lnTo>
                  <a:pt x="5136522" y="0"/>
                </a:lnTo>
                <a:cubicBezTo>
                  <a:pt x="5177800" y="0"/>
                  <a:pt x="5211263" y="33462"/>
                  <a:pt x="5211263" y="74740"/>
                </a:cubicBezTo>
                <a:lnTo>
                  <a:pt x="5211263" y="754876"/>
                </a:lnTo>
                <a:cubicBezTo>
                  <a:pt x="5211263" y="796154"/>
                  <a:pt x="5177800" y="829617"/>
                  <a:pt x="5136522" y="829617"/>
                </a:cubicBezTo>
                <a:lnTo>
                  <a:pt x="74740" y="829617"/>
                </a:lnTo>
                <a:cubicBezTo>
                  <a:pt x="33462" y="829617"/>
                  <a:pt x="0" y="796154"/>
                  <a:pt x="0" y="754876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2801" y="2705538"/>
            <a:ext cx="5269186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9445" y="2929759"/>
            <a:ext cx="5315899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6711" y="3591153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74740" y="149480"/>
                </a:moveTo>
                <a:cubicBezTo>
                  <a:pt x="115990" y="149480"/>
                  <a:pt x="149480" y="115990"/>
                  <a:pt x="149480" y="74740"/>
                </a:cubicBezTo>
                <a:cubicBezTo>
                  <a:pt x="149480" y="33490"/>
                  <a:pt x="115990" y="0"/>
                  <a:pt x="74740" y="0"/>
                </a:cubicBezTo>
                <a:cubicBezTo>
                  <a:pt x="33490" y="0"/>
                  <a:pt x="0" y="33490"/>
                  <a:pt x="0" y="74740"/>
                </a:cubicBezTo>
                <a:cubicBezTo>
                  <a:pt x="0" y="115990"/>
                  <a:pt x="33490" y="149480"/>
                  <a:pt x="74740" y="149480"/>
                </a:cubicBezTo>
                <a:close/>
                <a:moveTo>
                  <a:pt x="65398" y="46713"/>
                </a:moveTo>
                <a:cubicBezTo>
                  <a:pt x="65398" y="41556"/>
                  <a:pt x="69584" y="37370"/>
                  <a:pt x="74740" y="37370"/>
                </a:cubicBezTo>
                <a:cubicBezTo>
                  <a:pt x="79897" y="37370"/>
                  <a:pt x="84083" y="41556"/>
                  <a:pt x="84083" y="46713"/>
                </a:cubicBezTo>
                <a:cubicBezTo>
                  <a:pt x="84083" y="51869"/>
                  <a:pt x="79897" y="56055"/>
                  <a:pt x="74740" y="56055"/>
                </a:cubicBezTo>
                <a:cubicBezTo>
                  <a:pt x="69584" y="56055"/>
                  <a:pt x="65398" y="51869"/>
                  <a:pt x="65398" y="46713"/>
                </a:cubicBezTo>
                <a:close/>
                <a:moveTo>
                  <a:pt x="63062" y="65398"/>
                </a:moveTo>
                <a:lnTo>
                  <a:pt x="77076" y="65398"/>
                </a:lnTo>
                <a:cubicBezTo>
                  <a:pt x="80959" y="65398"/>
                  <a:pt x="84083" y="68522"/>
                  <a:pt x="84083" y="72405"/>
                </a:cubicBezTo>
                <a:lnTo>
                  <a:pt x="84083" y="98097"/>
                </a:lnTo>
                <a:lnTo>
                  <a:pt x="86418" y="98097"/>
                </a:lnTo>
                <a:cubicBezTo>
                  <a:pt x="90301" y="98097"/>
                  <a:pt x="93425" y="101220"/>
                  <a:pt x="93425" y="105103"/>
                </a:cubicBezTo>
                <a:cubicBezTo>
                  <a:pt x="93425" y="108986"/>
                  <a:pt x="90301" y="112110"/>
                  <a:pt x="86418" y="112110"/>
                </a:cubicBezTo>
                <a:lnTo>
                  <a:pt x="63062" y="112110"/>
                </a:lnTo>
                <a:cubicBezTo>
                  <a:pt x="59179" y="112110"/>
                  <a:pt x="56055" y="108986"/>
                  <a:pt x="56055" y="105103"/>
                </a:cubicBezTo>
                <a:cubicBezTo>
                  <a:pt x="56055" y="101220"/>
                  <a:pt x="59179" y="98097"/>
                  <a:pt x="63062" y="98097"/>
                </a:cubicBezTo>
                <a:lnTo>
                  <a:pt x="70069" y="98097"/>
                </a:lnTo>
                <a:lnTo>
                  <a:pt x="70069" y="79411"/>
                </a:lnTo>
                <a:lnTo>
                  <a:pt x="63062" y="79411"/>
                </a:lnTo>
                <a:cubicBezTo>
                  <a:pt x="59179" y="79411"/>
                  <a:pt x="56055" y="76288"/>
                  <a:pt x="56055" y="72405"/>
                </a:cubicBezTo>
                <a:cubicBezTo>
                  <a:pt x="56055" y="68522"/>
                  <a:pt x="59179" y="65398"/>
                  <a:pt x="63062" y="6539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1"/>
          <p:cNvSpPr/>
          <p:nvPr/>
        </p:nvSpPr>
        <p:spPr>
          <a:xfrm>
            <a:off x="809858" y="3535098"/>
            <a:ext cx="5055382" cy="24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Cette étape permet l'authentification via les comptes Active Directory.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7438" y="4162914"/>
            <a:ext cx="5603649" cy="2445874"/>
          </a:xfrm>
          <a:custGeom>
            <a:avLst/>
            <a:gdLst/>
            <a:ahLst/>
            <a:cxnLst/>
            <a:rect l="l" t="t" r="r" b="b"/>
            <a:pathLst>
              <a:path w="5603649" h="2445874">
                <a:moveTo>
                  <a:pt x="112119" y="0"/>
                </a:moveTo>
                <a:lnTo>
                  <a:pt x="5491530" y="0"/>
                </a:lnTo>
                <a:cubicBezTo>
                  <a:pt x="5553451" y="0"/>
                  <a:pt x="5603649" y="50197"/>
                  <a:pt x="5603649" y="112119"/>
                </a:cubicBezTo>
                <a:lnTo>
                  <a:pt x="5603649" y="2333755"/>
                </a:lnTo>
                <a:cubicBezTo>
                  <a:pt x="5603649" y="2395677"/>
                  <a:pt x="5553451" y="2445874"/>
                  <a:pt x="5491530" y="2445874"/>
                </a:cubicBezTo>
                <a:lnTo>
                  <a:pt x="112119" y="2445874"/>
                </a:lnTo>
                <a:cubicBezTo>
                  <a:pt x="50197" y="2445874"/>
                  <a:pt x="0" y="2395677"/>
                  <a:pt x="0" y="2333755"/>
                </a:cubicBezTo>
                <a:lnTo>
                  <a:pt x="0" y="112119"/>
                </a:lnTo>
                <a:cubicBezTo>
                  <a:pt x="0" y="50239"/>
                  <a:pt x="50239" y="0"/>
                  <a:pt x="11211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96053" y="4390815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112110" y="0"/>
                </a:moveTo>
                <a:cubicBezTo>
                  <a:pt x="114125" y="0"/>
                  <a:pt x="116139" y="438"/>
                  <a:pt x="117979" y="1270"/>
                </a:cubicBezTo>
                <a:lnTo>
                  <a:pt x="200485" y="36261"/>
                </a:lnTo>
                <a:cubicBezTo>
                  <a:pt x="210119" y="40333"/>
                  <a:pt x="217301" y="49837"/>
                  <a:pt x="217258" y="61310"/>
                </a:cubicBezTo>
                <a:cubicBezTo>
                  <a:pt x="217039" y="104753"/>
                  <a:pt x="199171" y="184238"/>
                  <a:pt x="123716" y="220367"/>
                </a:cubicBezTo>
                <a:cubicBezTo>
                  <a:pt x="116402" y="223870"/>
                  <a:pt x="107906" y="223870"/>
                  <a:pt x="100593" y="220367"/>
                </a:cubicBezTo>
                <a:cubicBezTo>
                  <a:pt x="25093" y="184238"/>
                  <a:pt x="7270" y="104753"/>
                  <a:pt x="7051" y="61310"/>
                </a:cubicBezTo>
                <a:cubicBezTo>
                  <a:pt x="7007" y="49837"/>
                  <a:pt x="14189" y="40333"/>
                  <a:pt x="23823" y="36261"/>
                </a:cubicBezTo>
                <a:lnTo>
                  <a:pt x="106286" y="1270"/>
                </a:lnTo>
                <a:cubicBezTo>
                  <a:pt x="108125" y="438"/>
                  <a:pt x="110096" y="0"/>
                  <a:pt x="112110" y="0"/>
                </a:cubicBezTo>
                <a:close/>
                <a:moveTo>
                  <a:pt x="112110" y="29254"/>
                </a:moveTo>
                <a:lnTo>
                  <a:pt x="112110" y="194836"/>
                </a:lnTo>
                <a:cubicBezTo>
                  <a:pt x="172545" y="165582"/>
                  <a:pt x="188792" y="100768"/>
                  <a:pt x="189186" y="61967"/>
                </a:cubicBezTo>
                <a:lnTo>
                  <a:pt x="112110" y="29298"/>
                </a:lnTo>
                <a:lnTo>
                  <a:pt x="112110" y="2929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960412" y="4353500"/>
            <a:ext cx="1896533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Activation 802.1X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1763" y="4805623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87610" y="4921469"/>
            <a:ext cx="87819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IEEE 802.1X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45071" y="4921469"/>
            <a:ext cx="49515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1763" y="5381120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87610" y="5496974"/>
            <a:ext cx="100899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 EAP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97798" y="5496974"/>
            <a:ext cx="4484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763" y="5956625"/>
            <a:ext cx="5211263" cy="455915"/>
          </a:xfrm>
          <a:custGeom>
            <a:avLst/>
            <a:gdLst/>
            <a:ahLst/>
            <a:cxnLst/>
            <a:rect l="l" t="t" r="r" b="b"/>
            <a:pathLst>
              <a:path w="5211263" h="455915">
                <a:moveTo>
                  <a:pt x="74738" y="0"/>
                </a:moveTo>
                <a:lnTo>
                  <a:pt x="5136524" y="0"/>
                </a:lnTo>
                <a:cubicBezTo>
                  <a:pt x="5177801" y="0"/>
                  <a:pt x="5211263" y="33461"/>
                  <a:pt x="5211263" y="74738"/>
                </a:cubicBezTo>
                <a:lnTo>
                  <a:pt x="5211263" y="381177"/>
                </a:lnTo>
                <a:cubicBezTo>
                  <a:pt x="5211263" y="422454"/>
                  <a:pt x="5177801" y="455915"/>
                  <a:pt x="5136524" y="455915"/>
                </a:cubicBezTo>
                <a:lnTo>
                  <a:pt x="74738" y="455915"/>
                </a:lnTo>
                <a:cubicBezTo>
                  <a:pt x="33489" y="455915"/>
                  <a:pt x="0" y="422426"/>
                  <a:pt x="0" y="381177"/>
                </a:cubicBezTo>
                <a:lnTo>
                  <a:pt x="0" y="74738"/>
                </a:lnTo>
                <a:cubicBezTo>
                  <a:pt x="0" y="33461"/>
                  <a:pt x="33461" y="0"/>
                  <a:pt x="7473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87610" y="6072470"/>
            <a:ext cx="115847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05563" y="6072470"/>
            <a:ext cx="143874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 Windows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11322" y="1274321"/>
            <a:ext cx="5603649" cy="3893966"/>
          </a:xfrm>
          <a:custGeom>
            <a:avLst/>
            <a:gdLst/>
            <a:ahLst/>
            <a:cxnLst/>
            <a:rect l="l" t="t" r="r" b="b"/>
            <a:pathLst>
              <a:path w="5603649" h="3893966">
                <a:moveTo>
                  <a:pt x="112107" y="0"/>
                </a:moveTo>
                <a:lnTo>
                  <a:pt x="5491541" y="0"/>
                </a:lnTo>
                <a:cubicBezTo>
                  <a:pt x="5553457" y="0"/>
                  <a:pt x="5603649" y="50192"/>
                  <a:pt x="5603649" y="112107"/>
                </a:cubicBezTo>
                <a:lnTo>
                  <a:pt x="5603649" y="3781859"/>
                </a:lnTo>
                <a:cubicBezTo>
                  <a:pt x="5603649" y="3843774"/>
                  <a:pt x="5553457" y="3893966"/>
                  <a:pt x="5491541" y="3893966"/>
                </a:cubicBezTo>
                <a:lnTo>
                  <a:pt x="112107" y="3893966"/>
                </a:lnTo>
                <a:cubicBezTo>
                  <a:pt x="50192" y="3893966"/>
                  <a:pt x="0" y="3843774"/>
                  <a:pt x="0" y="3781859"/>
                </a:cubicBezTo>
                <a:lnTo>
                  <a:pt x="0" y="112107"/>
                </a:lnTo>
                <a:cubicBezTo>
                  <a:pt x="0" y="50234"/>
                  <a:pt x="50234" y="0"/>
                  <a:pt x="1121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29937" y="1502222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150035" y="4117"/>
                </a:moveTo>
                <a:cubicBezTo>
                  <a:pt x="144561" y="-1358"/>
                  <a:pt x="135671" y="-1358"/>
                  <a:pt x="130197" y="4117"/>
                </a:cubicBezTo>
                <a:cubicBezTo>
                  <a:pt x="124723" y="9591"/>
                  <a:pt x="124723" y="18481"/>
                  <a:pt x="130197" y="23955"/>
                </a:cubicBezTo>
                <a:lnTo>
                  <a:pt x="134313" y="28028"/>
                </a:lnTo>
                <a:lnTo>
                  <a:pt x="12306" y="150035"/>
                </a:lnTo>
                <a:cubicBezTo>
                  <a:pt x="4423" y="157918"/>
                  <a:pt x="0" y="168603"/>
                  <a:pt x="0" y="179771"/>
                </a:cubicBezTo>
                <a:lnTo>
                  <a:pt x="0" y="182179"/>
                </a:lnTo>
                <a:cubicBezTo>
                  <a:pt x="0" y="205390"/>
                  <a:pt x="18831" y="224221"/>
                  <a:pt x="42041" y="224221"/>
                </a:cubicBezTo>
                <a:lnTo>
                  <a:pt x="44450" y="224221"/>
                </a:lnTo>
                <a:cubicBezTo>
                  <a:pt x="55617" y="224221"/>
                  <a:pt x="66303" y="219798"/>
                  <a:pt x="74186" y="211915"/>
                </a:cubicBezTo>
                <a:lnTo>
                  <a:pt x="196193" y="89907"/>
                </a:lnTo>
                <a:lnTo>
                  <a:pt x="200310" y="94024"/>
                </a:lnTo>
                <a:cubicBezTo>
                  <a:pt x="205784" y="99498"/>
                  <a:pt x="214674" y="99498"/>
                  <a:pt x="220148" y="94024"/>
                </a:cubicBezTo>
                <a:cubicBezTo>
                  <a:pt x="225622" y="88550"/>
                  <a:pt x="225622" y="79660"/>
                  <a:pt x="220148" y="74186"/>
                </a:cubicBezTo>
                <a:lnTo>
                  <a:pt x="150079" y="4117"/>
                </a:lnTo>
                <a:close/>
                <a:moveTo>
                  <a:pt x="89907" y="112110"/>
                </a:moveTo>
                <a:lnTo>
                  <a:pt x="154152" y="47866"/>
                </a:lnTo>
                <a:lnTo>
                  <a:pt x="176355" y="70069"/>
                </a:lnTo>
                <a:lnTo>
                  <a:pt x="134313" y="112110"/>
                </a:lnTo>
                <a:lnTo>
                  <a:pt x="89863" y="112110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8" name="Text 26"/>
          <p:cNvSpPr/>
          <p:nvPr/>
        </p:nvSpPr>
        <p:spPr>
          <a:xfrm>
            <a:off x="6794296" y="1464907"/>
            <a:ext cx="188719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Scénarios de test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01910" y="1913293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Deux scénarios étaient prévus pour valider le fonctionnement de l'authentification NAC.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20595" y="2548585"/>
            <a:ext cx="5203789" cy="859513"/>
          </a:xfrm>
          <a:custGeom>
            <a:avLst/>
            <a:gdLst/>
            <a:ahLst/>
            <a:cxnLst/>
            <a:rect l="l" t="t" r="r" b="b"/>
            <a:pathLst>
              <a:path w="5203789" h="859513">
                <a:moveTo>
                  <a:pt x="37370" y="0"/>
                </a:moveTo>
                <a:lnTo>
                  <a:pt x="5129045" y="0"/>
                </a:lnTo>
                <a:cubicBezTo>
                  <a:pt x="5170325" y="0"/>
                  <a:pt x="5203789" y="33464"/>
                  <a:pt x="5203789" y="74743"/>
                </a:cubicBezTo>
                <a:lnTo>
                  <a:pt x="5203789" y="784769"/>
                </a:lnTo>
                <a:cubicBezTo>
                  <a:pt x="5203789" y="826049"/>
                  <a:pt x="5170325" y="859513"/>
                  <a:pt x="5129045" y="859513"/>
                </a:cubicBez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31" name="Shape 29"/>
          <p:cNvSpPr/>
          <p:nvPr/>
        </p:nvSpPr>
        <p:spPr>
          <a:xfrm>
            <a:off x="6420595" y="2548585"/>
            <a:ext cx="37370" cy="859513"/>
          </a:xfrm>
          <a:custGeom>
            <a:avLst/>
            <a:gdLst/>
            <a:ahLst/>
            <a:cxnLst/>
            <a:rect l="l" t="t" r="r" b="b"/>
            <a:pathLst>
              <a:path w="37370" h="859513">
                <a:moveTo>
                  <a:pt x="37370" y="0"/>
                </a:moveTo>
                <a:lnTo>
                  <a:pt x="37370" y="0"/>
                </a:lnTo>
                <a:lnTo>
                  <a:pt x="37370" y="859513"/>
                </a:ln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2" name="Text 30"/>
          <p:cNvSpPr/>
          <p:nvPr/>
        </p:nvSpPr>
        <p:spPr>
          <a:xfrm>
            <a:off x="6588760" y="2698066"/>
            <a:ext cx="48581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752025" y="2698066"/>
            <a:ext cx="719375" cy="261591"/>
          </a:xfrm>
          <a:custGeom>
            <a:avLst/>
            <a:gdLst/>
            <a:ahLst/>
            <a:cxnLst/>
            <a:rect l="l" t="t" r="r" b="b"/>
            <a:pathLst>
              <a:path w="719375" h="261591">
                <a:moveTo>
                  <a:pt x="130795" y="0"/>
                </a:moveTo>
                <a:lnTo>
                  <a:pt x="588579" y="0"/>
                </a:lnTo>
                <a:cubicBezTo>
                  <a:pt x="660816" y="0"/>
                  <a:pt x="719375" y="58559"/>
                  <a:pt x="719375" y="130795"/>
                </a:cubicBezTo>
                <a:lnTo>
                  <a:pt x="719375" y="130795"/>
                </a:lnTo>
                <a:cubicBezTo>
                  <a:pt x="719375" y="203032"/>
                  <a:pt x="660816" y="261591"/>
                  <a:pt x="588579" y="261591"/>
                </a:cubicBezTo>
                <a:lnTo>
                  <a:pt x="130795" y="261591"/>
                </a:lnTo>
                <a:cubicBezTo>
                  <a:pt x="58559" y="261591"/>
                  <a:pt x="0" y="203032"/>
                  <a:pt x="0" y="130795"/>
                </a:cubicBezTo>
                <a:lnTo>
                  <a:pt x="0" y="130795"/>
                </a:lnTo>
                <a:cubicBezTo>
                  <a:pt x="0" y="58559"/>
                  <a:pt x="58559" y="0"/>
                  <a:pt x="130795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752025" y="2698066"/>
            <a:ext cx="784772" cy="261591"/>
          </a:xfrm>
          <a:prstGeom prst="rect">
            <a:avLst/>
          </a:prstGeom>
          <a:noFill/>
          <a:ln/>
        </p:spPr>
        <p:txBody>
          <a:bodyPr wrap="square" lIns="112110" tIns="37370" rIns="112110" bIns="37370" rtlCol="0" anchor="ctr"/>
          <a:lstStyle/>
          <a:p>
            <a:pPr>
              <a:lnSpc>
                <a:spcPct val="120000"/>
              </a:lnSpc>
            </a:pPr>
            <a:r>
              <a:rPr lang="en-US" sz="103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Autorisé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88760" y="3034397"/>
            <a:ext cx="496088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 réseau autorisé après authentification réussie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20595" y="3520208"/>
            <a:ext cx="5203789" cy="859513"/>
          </a:xfrm>
          <a:custGeom>
            <a:avLst/>
            <a:gdLst/>
            <a:ahLst/>
            <a:cxnLst/>
            <a:rect l="l" t="t" r="r" b="b"/>
            <a:pathLst>
              <a:path w="5203789" h="859513">
                <a:moveTo>
                  <a:pt x="37370" y="0"/>
                </a:moveTo>
                <a:lnTo>
                  <a:pt x="5129045" y="0"/>
                </a:lnTo>
                <a:cubicBezTo>
                  <a:pt x="5170325" y="0"/>
                  <a:pt x="5203789" y="33464"/>
                  <a:pt x="5203789" y="74743"/>
                </a:cubicBezTo>
                <a:lnTo>
                  <a:pt x="5203789" y="784769"/>
                </a:lnTo>
                <a:cubicBezTo>
                  <a:pt x="5203789" y="826049"/>
                  <a:pt x="5170325" y="859513"/>
                  <a:pt x="5129045" y="859513"/>
                </a:cubicBez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37" name="Shape 35"/>
          <p:cNvSpPr/>
          <p:nvPr/>
        </p:nvSpPr>
        <p:spPr>
          <a:xfrm>
            <a:off x="6420595" y="3520208"/>
            <a:ext cx="37370" cy="859513"/>
          </a:xfrm>
          <a:custGeom>
            <a:avLst/>
            <a:gdLst/>
            <a:ahLst/>
            <a:cxnLst/>
            <a:rect l="l" t="t" r="r" b="b"/>
            <a:pathLst>
              <a:path w="37370" h="859513">
                <a:moveTo>
                  <a:pt x="37370" y="0"/>
                </a:moveTo>
                <a:lnTo>
                  <a:pt x="37370" y="0"/>
                </a:lnTo>
                <a:lnTo>
                  <a:pt x="37370" y="859513"/>
                </a:ln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8" name="Text 36"/>
          <p:cNvSpPr/>
          <p:nvPr/>
        </p:nvSpPr>
        <p:spPr>
          <a:xfrm>
            <a:off x="6588760" y="3669689"/>
            <a:ext cx="51383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user2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839143" y="3669689"/>
            <a:ext cx="635292" cy="261591"/>
          </a:xfrm>
          <a:custGeom>
            <a:avLst/>
            <a:gdLst/>
            <a:ahLst/>
            <a:cxnLst/>
            <a:rect l="l" t="t" r="r" b="b"/>
            <a:pathLst>
              <a:path w="635292" h="261591">
                <a:moveTo>
                  <a:pt x="130795" y="0"/>
                </a:moveTo>
                <a:lnTo>
                  <a:pt x="504497" y="0"/>
                </a:lnTo>
                <a:cubicBezTo>
                  <a:pt x="576733" y="0"/>
                  <a:pt x="635292" y="58559"/>
                  <a:pt x="635292" y="130795"/>
                </a:cubicBezTo>
                <a:lnTo>
                  <a:pt x="635292" y="130795"/>
                </a:lnTo>
                <a:cubicBezTo>
                  <a:pt x="635292" y="203032"/>
                  <a:pt x="576733" y="261591"/>
                  <a:pt x="504497" y="261591"/>
                </a:cubicBezTo>
                <a:lnTo>
                  <a:pt x="130795" y="261591"/>
                </a:lnTo>
                <a:cubicBezTo>
                  <a:pt x="58559" y="261591"/>
                  <a:pt x="0" y="203032"/>
                  <a:pt x="0" y="130795"/>
                </a:cubicBezTo>
                <a:lnTo>
                  <a:pt x="0" y="130795"/>
                </a:lnTo>
                <a:cubicBezTo>
                  <a:pt x="0" y="58559"/>
                  <a:pt x="58559" y="0"/>
                  <a:pt x="130795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0839143" y="3669689"/>
            <a:ext cx="700690" cy="261591"/>
          </a:xfrm>
          <a:prstGeom prst="rect">
            <a:avLst/>
          </a:prstGeom>
          <a:noFill/>
          <a:ln/>
        </p:spPr>
        <p:txBody>
          <a:bodyPr wrap="square" lIns="112110" tIns="37370" rIns="112110" bIns="37370" rtlCol="0" anchor="ctr"/>
          <a:lstStyle/>
          <a:p>
            <a:pPr>
              <a:lnSpc>
                <a:spcPct val="120000"/>
              </a:lnSpc>
            </a:pPr>
            <a:r>
              <a:rPr lang="en-US" sz="103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Refusé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8760" y="4006020"/>
            <a:ext cx="496088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 au réseau refusé (politique restrictive)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11322" y="5366175"/>
            <a:ext cx="5603649" cy="1240688"/>
          </a:xfrm>
          <a:custGeom>
            <a:avLst/>
            <a:gdLst/>
            <a:ahLst/>
            <a:cxnLst/>
            <a:rect l="l" t="t" r="r" b="b"/>
            <a:pathLst>
              <a:path w="5603649" h="1240688">
                <a:moveTo>
                  <a:pt x="112109" y="0"/>
                </a:moveTo>
                <a:lnTo>
                  <a:pt x="5491540" y="0"/>
                </a:lnTo>
                <a:cubicBezTo>
                  <a:pt x="5553456" y="0"/>
                  <a:pt x="5603649" y="50193"/>
                  <a:pt x="5603649" y="112109"/>
                </a:cubicBezTo>
                <a:lnTo>
                  <a:pt x="5603649" y="1128579"/>
                </a:lnTo>
                <a:cubicBezTo>
                  <a:pt x="5603649" y="1190495"/>
                  <a:pt x="5553456" y="1240688"/>
                  <a:pt x="5491540" y="1240688"/>
                </a:cubicBezTo>
                <a:lnTo>
                  <a:pt x="112109" y="1240688"/>
                </a:lnTo>
                <a:cubicBezTo>
                  <a:pt x="50193" y="1240688"/>
                  <a:pt x="0" y="1190495"/>
                  <a:pt x="0" y="1128579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85149">
              <a:alpha val="10196"/>
            </a:srgbClr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425266" y="5594131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93425" y="49632"/>
                </a:moveTo>
                <a:cubicBezTo>
                  <a:pt x="98279" y="49632"/>
                  <a:pt x="102184" y="53537"/>
                  <a:pt x="102184" y="58391"/>
                </a:cubicBezTo>
                <a:lnTo>
                  <a:pt x="102184" y="99264"/>
                </a:lnTo>
                <a:cubicBezTo>
                  <a:pt x="102184" y="104118"/>
                  <a:pt x="98279" y="108023"/>
                  <a:pt x="93425" y="108023"/>
                </a:cubicBezTo>
                <a:cubicBezTo>
                  <a:pt x="88572" y="108023"/>
                  <a:pt x="84667" y="104118"/>
                  <a:pt x="84667" y="99264"/>
                </a:cubicBezTo>
                <a:lnTo>
                  <a:pt x="84667" y="58391"/>
                </a:lnTo>
                <a:cubicBezTo>
                  <a:pt x="84667" y="53537"/>
                  <a:pt x="88572" y="49632"/>
                  <a:pt x="93425" y="49632"/>
                </a:cubicBezTo>
                <a:close/>
                <a:moveTo>
                  <a:pt x="83681" y="128460"/>
                </a:moveTo>
                <a:cubicBezTo>
                  <a:pt x="83460" y="124843"/>
                  <a:pt x="85263" y="121402"/>
                  <a:pt x="88364" y="119526"/>
                </a:cubicBezTo>
                <a:cubicBezTo>
                  <a:pt x="91464" y="117651"/>
                  <a:pt x="95350" y="117651"/>
                  <a:pt x="98450" y="119526"/>
                </a:cubicBezTo>
                <a:cubicBezTo>
                  <a:pt x="101551" y="121402"/>
                  <a:pt x="103354" y="124843"/>
                  <a:pt x="103133" y="128460"/>
                </a:cubicBezTo>
                <a:cubicBezTo>
                  <a:pt x="103354" y="132077"/>
                  <a:pt x="101551" y="135518"/>
                  <a:pt x="98450" y="137393"/>
                </a:cubicBezTo>
                <a:cubicBezTo>
                  <a:pt x="95350" y="139269"/>
                  <a:pt x="91464" y="139269"/>
                  <a:pt x="88364" y="137393"/>
                </a:cubicBezTo>
                <a:cubicBezTo>
                  <a:pt x="85263" y="135518"/>
                  <a:pt x="83460" y="132077"/>
                  <a:pt x="83681" y="12846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44" name="Text 42"/>
          <p:cNvSpPr/>
          <p:nvPr/>
        </p:nvSpPr>
        <p:spPr>
          <a:xfrm>
            <a:off x="6747583" y="5556761"/>
            <a:ext cx="199930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du blocage LDAP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01910" y="5930462"/>
            <a:ext cx="529721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L'échec de l'intégration LDAP PacketFence–Active Directory a empêché la validation complète de ces tests d'authentification.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68"/>
            <a:ext cx="42386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Résultats et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68"/>
            <a:ext cx="40100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tests et apprentissages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 projet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18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18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18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3228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Tests et validation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résultats et difficultés rencontrées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5589270" cy="5170170"/>
          </a:xfrm>
          <a:custGeom>
            <a:avLst/>
            <a:gdLst/>
            <a:ahLst/>
            <a:cxnLst/>
            <a:rect l="l" t="t" r="r" b="b"/>
            <a:pathLst>
              <a:path w="5589270" h="5170170">
                <a:moveTo>
                  <a:pt x="114312" y="0"/>
                </a:moveTo>
                <a:lnTo>
                  <a:pt x="5474958" y="0"/>
                </a:lnTo>
                <a:cubicBezTo>
                  <a:pt x="5538091" y="0"/>
                  <a:pt x="5589270" y="51179"/>
                  <a:pt x="5589270" y="114312"/>
                </a:cubicBezTo>
                <a:lnTo>
                  <a:pt x="5589270" y="5055858"/>
                </a:lnTo>
                <a:cubicBezTo>
                  <a:pt x="5589270" y="5118991"/>
                  <a:pt x="5538091" y="5170170"/>
                  <a:pt x="5474958" y="5170170"/>
                </a:cubicBezTo>
                <a:lnTo>
                  <a:pt x="114312" y="5170170"/>
                </a:lnTo>
                <a:cubicBezTo>
                  <a:pt x="51179" y="5170170"/>
                  <a:pt x="0" y="5118991"/>
                  <a:pt x="0" y="505585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7695" y="15315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7" name="Text 5"/>
          <p:cNvSpPr/>
          <p:nvPr/>
        </p:nvSpPr>
        <p:spPr>
          <a:xfrm>
            <a:off x="979170" y="1493518"/>
            <a:ext cx="3419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Éléments déployés avec succès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2930" y="1954472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29615" y="2110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0" name="Text 8"/>
          <p:cNvSpPr/>
          <p:nvPr/>
        </p:nvSpPr>
        <p:spPr>
          <a:xfrm>
            <a:off x="1005840" y="2072580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Installation PacketFence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5840" y="2301180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ZEN déployée et configurée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2930" y="2731709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9615" y="288792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4" name="Text 12"/>
          <p:cNvSpPr/>
          <p:nvPr/>
        </p:nvSpPr>
        <p:spPr>
          <a:xfrm>
            <a:off x="1005840" y="2849826"/>
            <a:ext cx="2381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réseau NAC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5840" y="3078426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Interfaces eth0 (NAT) et eth1 (interne)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2930" y="3508954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29615" y="366516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8" name="Text 16"/>
          <p:cNvSpPr/>
          <p:nvPr/>
        </p:nvSpPr>
        <p:spPr>
          <a:xfrm>
            <a:off x="1005840" y="3627062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et DNS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05840" y="3855662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 nac.lan créé et configuré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2930" y="4286190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29615" y="444239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2" name="Text 20"/>
          <p:cNvSpPr/>
          <p:nvPr/>
        </p:nvSpPr>
        <p:spPr>
          <a:xfrm>
            <a:off x="1005840" y="4404299"/>
            <a:ext cx="2686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et RADIUS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05840" y="4632899"/>
            <a:ext cx="2676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PacketFence déclaré et policy créée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2930" y="5063436"/>
            <a:ext cx="5198745" cy="655320"/>
          </a:xfrm>
          <a:custGeom>
            <a:avLst/>
            <a:gdLst/>
            <a:ahLst/>
            <a:cxnLst/>
            <a:rect l="l" t="t" r="r" b="b"/>
            <a:pathLst>
              <a:path w="5198745" h="655320">
                <a:moveTo>
                  <a:pt x="76201" y="0"/>
                </a:moveTo>
                <a:lnTo>
                  <a:pt x="5122544" y="0"/>
                </a:lnTo>
                <a:cubicBezTo>
                  <a:pt x="5164629" y="0"/>
                  <a:pt x="5198745" y="34116"/>
                  <a:pt x="5198745" y="76201"/>
                </a:cubicBezTo>
                <a:lnTo>
                  <a:pt x="5198745" y="579119"/>
                </a:lnTo>
                <a:cubicBezTo>
                  <a:pt x="5198745" y="621204"/>
                  <a:pt x="5164629" y="655320"/>
                  <a:pt x="51225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29615" y="521964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6" name="Text 24"/>
          <p:cNvSpPr/>
          <p:nvPr/>
        </p:nvSpPr>
        <p:spPr>
          <a:xfrm>
            <a:off x="1005840" y="5181544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 et client 802.1X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05840" y="5410144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user1, user2 créés et client préparé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14110" y="1299210"/>
            <a:ext cx="5589270" cy="5170170"/>
          </a:xfrm>
          <a:custGeom>
            <a:avLst/>
            <a:gdLst/>
            <a:ahLst/>
            <a:cxnLst/>
            <a:rect l="l" t="t" r="r" b="b"/>
            <a:pathLst>
              <a:path w="5589270" h="5170170">
                <a:moveTo>
                  <a:pt x="114312" y="0"/>
                </a:moveTo>
                <a:lnTo>
                  <a:pt x="5474958" y="0"/>
                </a:lnTo>
                <a:cubicBezTo>
                  <a:pt x="5538091" y="0"/>
                  <a:pt x="5589270" y="51179"/>
                  <a:pt x="5589270" y="114312"/>
                </a:cubicBezTo>
                <a:lnTo>
                  <a:pt x="5589270" y="5055858"/>
                </a:lnTo>
                <a:cubicBezTo>
                  <a:pt x="5589270" y="5118991"/>
                  <a:pt x="5538091" y="5170170"/>
                  <a:pt x="5474958" y="5170170"/>
                </a:cubicBezTo>
                <a:lnTo>
                  <a:pt x="114312" y="5170170"/>
                </a:lnTo>
                <a:cubicBezTo>
                  <a:pt x="51179" y="5170170"/>
                  <a:pt x="0" y="5118991"/>
                  <a:pt x="0" y="505585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36995" y="15315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0" name="Text 28"/>
          <p:cNvSpPr/>
          <p:nvPr/>
        </p:nvSpPr>
        <p:spPr>
          <a:xfrm>
            <a:off x="6808470" y="1493518"/>
            <a:ext cx="249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Difficultés rencontrées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12230" y="1954472"/>
            <a:ext cx="5198745" cy="1398270"/>
          </a:xfrm>
          <a:custGeom>
            <a:avLst/>
            <a:gdLst/>
            <a:ahLst/>
            <a:cxnLst/>
            <a:rect l="l" t="t" r="r" b="b"/>
            <a:pathLst>
              <a:path w="5198745" h="1398270">
                <a:moveTo>
                  <a:pt x="76206" y="0"/>
                </a:moveTo>
                <a:lnTo>
                  <a:pt x="5122539" y="0"/>
                </a:lnTo>
                <a:cubicBezTo>
                  <a:pt x="5164598" y="0"/>
                  <a:pt x="5198745" y="34147"/>
                  <a:pt x="5198745" y="76206"/>
                </a:cubicBezTo>
                <a:lnTo>
                  <a:pt x="5198745" y="1322064"/>
                </a:lnTo>
                <a:cubicBezTo>
                  <a:pt x="5198745" y="1364152"/>
                  <a:pt x="5164627" y="1398270"/>
                  <a:pt x="51225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587490" y="216783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3" name="Text 31"/>
          <p:cNvSpPr/>
          <p:nvPr/>
        </p:nvSpPr>
        <p:spPr>
          <a:xfrm>
            <a:off x="6835140" y="211068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Échec intégration LDAP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68440" y="2453580"/>
            <a:ext cx="4962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Malgré plusieurs tentatives de configuration conformes à la documentation, la connexion LDAP entre PacketFence et Active Directory n'a pas pu être validée.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12230" y="3474659"/>
            <a:ext cx="5198745" cy="1398270"/>
          </a:xfrm>
          <a:custGeom>
            <a:avLst/>
            <a:gdLst/>
            <a:ahLst/>
            <a:cxnLst/>
            <a:rect l="l" t="t" r="r" b="b"/>
            <a:pathLst>
              <a:path w="5198745" h="1398270">
                <a:moveTo>
                  <a:pt x="76206" y="0"/>
                </a:moveTo>
                <a:lnTo>
                  <a:pt x="5122539" y="0"/>
                </a:lnTo>
                <a:cubicBezTo>
                  <a:pt x="5164598" y="0"/>
                  <a:pt x="5198745" y="34147"/>
                  <a:pt x="5198745" y="76206"/>
                </a:cubicBezTo>
                <a:lnTo>
                  <a:pt x="5198745" y="1322064"/>
                </a:lnTo>
                <a:cubicBezTo>
                  <a:pt x="5198745" y="1364152"/>
                  <a:pt x="5164627" y="1398270"/>
                  <a:pt x="51225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587490" y="368802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37" name="Text 35"/>
          <p:cNvSpPr/>
          <p:nvPr/>
        </p:nvSpPr>
        <p:spPr>
          <a:xfrm>
            <a:off x="6835140" y="3630876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Instabilité PacketFence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68440" y="3973776"/>
            <a:ext cx="4962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À la suite de multiples essais et redémarrages, l'environnement PacketFence est devenu instable avec accès Web intermittent et services ne démarrant plus correctement.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12230" y="4994854"/>
            <a:ext cx="5198745" cy="1150620"/>
          </a:xfrm>
          <a:custGeom>
            <a:avLst/>
            <a:gdLst/>
            <a:ahLst/>
            <a:cxnLst/>
            <a:rect l="l" t="t" r="r" b="b"/>
            <a:pathLst>
              <a:path w="5198745" h="1150620">
                <a:moveTo>
                  <a:pt x="76206" y="0"/>
                </a:moveTo>
                <a:lnTo>
                  <a:pt x="5122539" y="0"/>
                </a:lnTo>
                <a:cubicBezTo>
                  <a:pt x="5164627" y="0"/>
                  <a:pt x="5198745" y="34118"/>
                  <a:pt x="5198745" y="76206"/>
                </a:cubicBezTo>
                <a:lnTo>
                  <a:pt x="5198745" y="1074414"/>
                </a:lnTo>
                <a:cubicBezTo>
                  <a:pt x="5198745" y="1116502"/>
                  <a:pt x="5164627" y="1150620"/>
                  <a:pt x="5122539" y="1150620"/>
                </a:cubicBezTo>
                <a:lnTo>
                  <a:pt x="76206" y="1150620"/>
                </a:lnTo>
                <a:cubicBezTo>
                  <a:pt x="34118" y="1150620"/>
                  <a:pt x="0" y="1116502"/>
                  <a:pt x="0" y="10744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F85149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587490" y="52082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41" name="Text 39"/>
          <p:cNvSpPr/>
          <p:nvPr/>
        </p:nvSpPr>
        <p:spPr>
          <a:xfrm>
            <a:off x="6835140" y="5151062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sur les tests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68440" y="5493962"/>
            <a:ext cx="4962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 blocage a empêché la validation complète des scénarios d'authentification 802.1X avec accès autorisé et refusé.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461" y="377461"/>
            <a:ext cx="56619" cy="377461"/>
          </a:xfrm>
          <a:custGeom>
            <a:avLst/>
            <a:gdLst/>
            <a:ahLst/>
            <a:cxnLst/>
            <a:rect l="l" t="t" r="r" b="b"/>
            <a:pathLst>
              <a:path w="56619" h="377461">
                <a:moveTo>
                  <a:pt x="28310" y="0"/>
                </a:moveTo>
                <a:lnTo>
                  <a:pt x="28310" y="0"/>
                </a:lnTo>
                <a:cubicBezTo>
                  <a:pt x="43934" y="0"/>
                  <a:pt x="56619" y="12685"/>
                  <a:pt x="56619" y="28310"/>
                </a:cubicBezTo>
                <a:lnTo>
                  <a:pt x="56619" y="349152"/>
                </a:lnTo>
                <a:cubicBezTo>
                  <a:pt x="56619" y="364787"/>
                  <a:pt x="43945" y="377461"/>
                  <a:pt x="28310" y="377461"/>
                </a:cubicBezTo>
                <a:lnTo>
                  <a:pt x="28310" y="377461"/>
                </a:lnTo>
                <a:cubicBezTo>
                  <a:pt x="12675" y="377461"/>
                  <a:pt x="0" y="364787"/>
                  <a:pt x="0" y="349152"/>
                </a:cubicBezTo>
                <a:lnTo>
                  <a:pt x="0" y="28310"/>
                </a:lnTo>
                <a:cubicBezTo>
                  <a:pt x="0" y="12685"/>
                  <a:pt x="12685" y="0"/>
                  <a:pt x="2831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47319" y="377461"/>
            <a:ext cx="5029672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Conclusion et apprentissages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3938" y="830415"/>
            <a:ext cx="1129552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Bilan du projet et compétences acquises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236" y="1287143"/>
            <a:ext cx="6679178" cy="4121877"/>
          </a:xfrm>
          <a:custGeom>
            <a:avLst/>
            <a:gdLst/>
            <a:ahLst/>
            <a:cxnLst/>
            <a:rect l="l" t="t" r="r" b="b"/>
            <a:pathLst>
              <a:path w="6679178" h="4121877">
                <a:moveTo>
                  <a:pt x="113228" y="0"/>
                </a:moveTo>
                <a:lnTo>
                  <a:pt x="6565950" y="0"/>
                </a:lnTo>
                <a:cubicBezTo>
                  <a:pt x="6628484" y="0"/>
                  <a:pt x="6679178" y="50694"/>
                  <a:pt x="6679178" y="113228"/>
                </a:cubicBezTo>
                <a:lnTo>
                  <a:pt x="6679178" y="4008649"/>
                </a:lnTo>
                <a:cubicBezTo>
                  <a:pt x="6679178" y="4071184"/>
                  <a:pt x="6628484" y="4121877"/>
                  <a:pt x="6565950" y="4121877"/>
                </a:cubicBezTo>
                <a:lnTo>
                  <a:pt x="113228" y="4121877"/>
                </a:lnTo>
                <a:cubicBezTo>
                  <a:pt x="50694" y="4121877"/>
                  <a:pt x="0" y="4071184"/>
                  <a:pt x="0" y="4008649"/>
                </a:cubicBezTo>
                <a:lnTo>
                  <a:pt x="0" y="113228"/>
                </a:lnTo>
                <a:cubicBezTo>
                  <a:pt x="0" y="50694"/>
                  <a:pt x="50694" y="0"/>
                  <a:pt x="11322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7896" y="1517337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21232" y="86610"/>
                </a:moveTo>
                <a:lnTo>
                  <a:pt x="113769" y="124695"/>
                </a:lnTo>
                <a:cubicBezTo>
                  <a:pt x="118104" y="126464"/>
                  <a:pt x="122704" y="127393"/>
                  <a:pt x="127393" y="127393"/>
                </a:cubicBezTo>
                <a:cubicBezTo>
                  <a:pt x="132082" y="127393"/>
                  <a:pt x="136682" y="126464"/>
                  <a:pt x="141017" y="124695"/>
                </a:cubicBezTo>
                <a:lnTo>
                  <a:pt x="248240" y="80550"/>
                </a:lnTo>
                <a:cubicBezTo>
                  <a:pt x="252221" y="78913"/>
                  <a:pt x="254786" y="75065"/>
                  <a:pt x="254786" y="70774"/>
                </a:cubicBezTo>
                <a:cubicBezTo>
                  <a:pt x="254786" y="66483"/>
                  <a:pt x="252221" y="62635"/>
                  <a:pt x="248240" y="60998"/>
                </a:cubicBezTo>
                <a:lnTo>
                  <a:pt x="141017" y="16853"/>
                </a:lnTo>
                <a:cubicBezTo>
                  <a:pt x="136682" y="15084"/>
                  <a:pt x="132082" y="14155"/>
                  <a:pt x="127393" y="14155"/>
                </a:cubicBezTo>
                <a:cubicBezTo>
                  <a:pt x="122704" y="14155"/>
                  <a:pt x="118104" y="15084"/>
                  <a:pt x="113769" y="16853"/>
                </a:cubicBezTo>
                <a:lnTo>
                  <a:pt x="6547" y="60998"/>
                </a:lnTo>
                <a:cubicBezTo>
                  <a:pt x="2566" y="62635"/>
                  <a:pt x="0" y="66483"/>
                  <a:pt x="0" y="70774"/>
                </a:cubicBezTo>
                <a:lnTo>
                  <a:pt x="0" y="201706"/>
                </a:lnTo>
                <a:cubicBezTo>
                  <a:pt x="0" y="207589"/>
                  <a:pt x="4733" y="212322"/>
                  <a:pt x="10616" y="212322"/>
                </a:cubicBezTo>
                <a:cubicBezTo>
                  <a:pt x="16499" y="212322"/>
                  <a:pt x="21232" y="207589"/>
                  <a:pt x="21232" y="201706"/>
                </a:cubicBezTo>
                <a:lnTo>
                  <a:pt x="21232" y="86610"/>
                </a:lnTo>
                <a:close/>
                <a:moveTo>
                  <a:pt x="42464" y="118325"/>
                </a:moveTo>
                <a:lnTo>
                  <a:pt x="42464" y="169858"/>
                </a:lnTo>
                <a:cubicBezTo>
                  <a:pt x="42464" y="193301"/>
                  <a:pt x="80505" y="212322"/>
                  <a:pt x="127393" y="212322"/>
                </a:cubicBezTo>
                <a:cubicBezTo>
                  <a:pt x="174281" y="212322"/>
                  <a:pt x="212322" y="193301"/>
                  <a:pt x="212322" y="169858"/>
                </a:cubicBezTo>
                <a:lnTo>
                  <a:pt x="212322" y="118281"/>
                </a:lnTo>
                <a:lnTo>
                  <a:pt x="149112" y="144335"/>
                </a:lnTo>
                <a:cubicBezTo>
                  <a:pt x="142211" y="147166"/>
                  <a:pt x="134869" y="148625"/>
                  <a:pt x="127393" y="148625"/>
                </a:cubicBezTo>
                <a:cubicBezTo>
                  <a:pt x="119918" y="148625"/>
                  <a:pt x="112575" y="147166"/>
                  <a:pt x="105674" y="144335"/>
                </a:cubicBezTo>
                <a:lnTo>
                  <a:pt x="42464" y="11828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970076" y="1479646"/>
            <a:ext cx="1811814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Acquis du projet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7516" y="1936319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94529" y="2091077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15788" y="2128823"/>
            <a:ext cx="13211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09736" y="2053330"/>
            <a:ext cx="488812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NAC complète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09736" y="2317553"/>
            <a:ext cx="487868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œuvre d'une infrastructure NAC réelle avec PacketFence, AD et 802.1X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7516" y="2744083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94529" y="2898849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03049" y="2936595"/>
            <a:ext cx="16042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09736" y="2861103"/>
            <a:ext cx="3991653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Compréhension des interactions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09736" y="3125326"/>
            <a:ext cx="398221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Maîtrise des flux entre 802.1X, RADIUS, LDAP et Active Directory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7516" y="3551856"/>
            <a:ext cx="6282843" cy="686980"/>
          </a:xfrm>
          <a:custGeom>
            <a:avLst/>
            <a:gdLst/>
            <a:ahLst/>
            <a:cxnLst/>
            <a:rect l="l" t="t" r="r" b="b"/>
            <a:pathLst>
              <a:path w="6282843" h="686980">
                <a:moveTo>
                  <a:pt x="75492" y="0"/>
                </a:moveTo>
                <a:lnTo>
                  <a:pt x="6207351" y="0"/>
                </a:lnTo>
                <a:cubicBezTo>
                  <a:pt x="6249016" y="0"/>
                  <a:pt x="6282843" y="33827"/>
                  <a:pt x="6282843" y="75492"/>
                </a:cubicBezTo>
                <a:lnTo>
                  <a:pt x="6282843" y="611487"/>
                </a:lnTo>
                <a:cubicBezTo>
                  <a:pt x="6282843" y="653181"/>
                  <a:pt x="6249044" y="686980"/>
                  <a:pt x="6207351" y="686980"/>
                </a:cubicBezTo>
                <a:lnTo>
                  <a:pt x="75492" y="686980"/>
                </a:lnTo>
                <a:cubicBezTo>
                  <a:pt x="33827" y="686980"/>
                  <a:pt x="0" y="653153"/>
                  <a:pt x="0" y="61148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94529" y="3706613"/>
            <a:ext cx="301969" cy="301969"/>
          </a:xfrm>
          <a:custGeom>
            <a:avLst/>
            <a:gdLst/>
            <a:ahLst/>
            <a:cxnLst/>
            <a:rect l="l" t="t" r="r" b="b"/>
            <a:pathLst>
              <a:path w="301969" h="301969">
                <a:moveTo>
                  <a:pt x="75492" y="0"/>
                </a:moveTo>
                <a:lnTo>
                  <a:pt x="226477" y="0"/>
                </a:lnTo>
                <a:cubicBezTo>
                  <a:pt x="268142" y="0"/>
                  <a:pt x="301969" y="33827"/>
                  <a:pt x="301969" y="75492"/>
                </a:cubicBezTo>
                <a:lnTo>
                  <a:pt x="301969" y="226477"/>
                </a:lnTo>
                <a:cubicBezTo>
                  <a:pt x="301969" y="268170"/>
                  <a:pt x="268170" y="301969"/>
                  <a:pt x="226477" y="301969"/>
                </a:cubicBezTo>
                <a:lnTo>
                  <a:pt x="75492" y="301969"/>
                </a:lnTo>
                <a:cubicBezTo>
                  <a:pt x="33827" y="301969"/>
                  <a:pt x="0" y="268142"/>
                  <a:pt x="0" y="226477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01103" y="3744359"/>
            <a:ext cx="16042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09736" y="3668867"/>
            <a:ext cx="4293622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Expérience réaliste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09736" y="3933090"/>
            <a:ext cx="428418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Illustration des défis d'intégration NAC en environnement d'entreprise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1236" y="5605241"/>
            <a:ext cx="6679178" cy="1253172"/>
          </a:xfrm>
          <a:custGeom>
            <a:avLst/>
            <a:gdLst/>
            <a:ahLst/>
            <a:cxnLst/>
            <a:rect l="l" t="t" r="r" b="b"/>
            <a:pathLst>
              <a:path w="6679178" h="1253172">
                <a:moveTo>
                  <a:pt x="113237" y="0"/>
                </a:moveTo>
                <a:lnTo>
                  <a:pt x="6565941" y="0"/>
                </a:lnTo>
                <a:cubicBezTo>
                  <a:pt x="6628480" y="0"/>
                  <a:pt x="6679178" y="50698"/>
                  <a:pt x="6679178" y="113237"/>
                </a:cubicBezTo>
                <a:lnTo>
                  <a:pt x="6679178" y="1139935"/>
                </a:lnTo>
                <a:cubicBezTo>
                  <a:pt x="6679178" y="1202474"/>
                  <a:pt x="6628480" y="1253172"/>
                  <a:pt x="6565941" y="1253172"/>
                </a:cubicBezTo>
                <a:lnTo>
                  <a:pt x="113237" y="1253172"/>
                </a:lnTo>
                <a:cubicBezTo>
                  <a:pt x="50698" y="1253172"/>
                  <a:pt x="0" y="1202474"/>
                  <a:pt x="0" y="1139935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20924" y="5835491"/>
            <a:ext cx="141548" cy="188731"/>
          </a:xfrm>
          <a:custGeom>
            <a:avLst/>
            <a:gdLst/>
            <a:ahLst/>
            <a:cxnLst/>
            <a:rect l="l" t="t" r="r" b="b"/>
            <a:pathLst>
              <a:path w="141548" h="188731">
                <a:moveTo>
                  <a:pt x="107967" y="141548"/>
                </a:moveTo>
                <a:cubicBezTo>
                  <a:pt x="110658" y="133328"/>
                  <a:pt x="116040" y="125882"/>
                  <a:pt x="122122" y="119468"/>
                </a:cubicBezTo>
                <a:cubicBezTo>
                  <a:pt x="134176" y="106788"/>
                  <a:pt x="141548" y="89647"/>
                  <a:pt x="141548" y="70774"/>
                </a:cubicBezTo>
                <a:cubicBezTo>
                  <a:pt x="141548" y="31701"/>
                  <a:pt x="109847" y="0"/>
                  <a:pt x="70774" y="0"/>
                </a:cubicBezTo>
                <a:cubicBezTo>
                  <a:pt x="31701" y="0"/>
                  <a:pt x="0" y="31701"/>
                  <a:pt x="0" y="70774"/>
                </a:cubicBezTo>
                <a:cubicBezTo>
                  <a:pt x="0" y="89647"/>
                  <a:pt x="7372" y="106788"/>
                  <a:pt x="19426" y="119468"/>
                </a:cubicBezTo>
                <a:cubicBezTo>
                  <a:pt x="25508" y="125882"/>
                  <a:pt x="30927" y="133328"/>
                  <a:pt x="33581" y="141548"/>
                </a:cubicBezTo>
                <a:lnTo>
                  <a:pt x="107930" y="141548"/>
                </a:lnTo>
                <a:close/>
                <a:moveTo>
                  <a:pt x="106161" y="159241"/>
                </a:moveTo>
                <a:lnTo>
                  <a:pt x="35387" y="159241"/>
                </a:lnTo>
                <a:lnTo>
                  <a:pt x="35387" y="165139"/>
                </a:lnTo>
                <a:cubicBezTo>
                  <a:pt x="35387" y="181432"/>
                  <a:pt x="48583" y="194628"/>
                  <a:pt x="64876" y="194628"/>
                </a:cubicBezTo>
                <a:lnTo>
                  <a:pt x="76672" y="194628"/>
                </a:lnTo>
                <a:cubicBezTo>
                  <a:pt x="92965" y="194628"/>
                  <a:pt x="106161" y="181432"/>
                  <a:pt x="106161" y="165139"/>
                </a:cubicBezTo>
                <a:lnTo>
                  <a:pt x="106161" y="159241"/>
                </a:lnTo>
                <a:close/>
                <a:moveTo>
                  <a:pt x="67825" y="41285"/>
                </a:moveTo>
                <a:cubicBezTo>
                  <a:pt x="53154" y="41285"/>
                  <a:pt x="41285" y="53154"/>
                  <a:pt x="41285" y="67825"/>
                </a:cubicBezTo>
                <a:cubicBezTo>
                  <a:pt x="41285" y="72728"/>
                  <a:pt x="37341" y="76672"/>
                  <a:pt x="32438" y="76672"/>
                </a:cubicBezTo>
                <a:cubicBezTo>
                  <a:pt x="27536" y="76672"/>
                  <a:pt x="23591" y="72728"/>
                  <a:pt x="23591" y="67825"/>
                </a:cubicBezTo>
                <a:cubicBezTo>
                  <a:pt x="23591" y="43386"/>
                  <a:pt x="43386" y="23591"/>
                  <a:pt x="67825" y="23591"/>
                </a:cubicBezTo>
                <a:cubicBezTo>
                  <a:pt x="72728" y="23591"/>
                  <a:pt x="76672" y="27536"/>
                  <a:pt x="76672" y="32438"/>
                </a:cubicBezTo>
                <a:cubicBezTo>
                  <a:pt x="76672" y="37341"/>
                  <a:pt x="72728" y="41285"/>
                  <a:pt x="67825" y="4128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5" name="Text 23"/>
          <p:cNvSpPr/>
          <p:nvPr/>
        </p:nvSpPr>
        <p:spPr>
          <a:xfrm>
            <a:off x="922893" y="5797745"/>
            <a:ext cx="180237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Point critique identifié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3741" y="6175206"/>
            <a:ext cx="6369659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phase d'interconnexion des systèmes d'authentification constitue souvent le point le plus critique dans les déploiements NAC.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92966" y="1287143"/>
            <a:ext cx="4518212" cy="3631178"/>
          </a:xfrm>
          <a:custGeom>
            <a:avLst/>
            <a:gdLst/>
            <a:ahLst/>
            <a:cxnLst/>
            <a:rect l="l" t="t" r="r" b="b"/>
            <a:pathLst>
              <a:path w="4518212" h="3631178">
                <a:moveTo>
                  <a:pt x="113256" y="0"/>
                </a:moveTo>
                <a:lnTo>
                  <a:pt x="4404955" y="0"/>
                </a:lnTo>
                <a:cubicBezTo>
                  <a:pt x="4467505" y="0"/>
                  <a:pt x="4518212" y="50707"/>
                  <a:pt x="4518212" y="113256"/>
                </a:cubicBezTo>
                <a:lnTo>
                  <a:pt x="4518212" y="3517921"/>
                </a:lnTo>
                <a:cubicBezTo>
                  <a:pt x="4518212" y="3580471"/>
                  <a:pt x="4467505" y="3631178"/>
                  <a:pt x="4404955" y="3631178"/>
                </a:cubicBezTo>
                <a:lnTo>
                  <a:pt x="113256" y="3631178"/>
                </a:lnTo>
                <a:cubicBezTo>
                  <a:pt x="50707" y="3631178"/>
                  <a:pt x="0" y="3580471"/>
                  <a:pt x="0" y="3517921"/>
                </a:cubicBezTo>
                <a:lnTo>
                  <a:pt x="0" y="113256"/>
                </a:lnTo>
                <a:cubicBezTo>
                  <a:pt x="0" y="50707"/>
                  <a:pt x="50707" y="0"/>
                  <a:pt x="11325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99625" y="1517337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99128" y="42951"/>
                </a:moveTo>
                <a:lnTo>
                  <a:pt x="99128" y="64891"/>
                </a:lnTo>
                <a:lnTo>
                  <a:pt x="99349" y="65112"/>
                </a:lnTo>
                <a:cubicBezTo>
                  <a:pt x="102224" y="28663"/>
                  <a:pt x="132701" y="0"/>
                  <a:pt x="169902" y="0"/>
                </a:cubicBezTo>
                <a:cubicBezTo>
                  <a:pt x="178793" y="0"/>
                  <a:pt x="187330" y="1637"/>
                  <a:pt x="195159" y="4645"/>
                </a:cubicBezTo>
                <a:cubicBezTo>
                  <a:pt x="199583" y="6325"/>
                  <a:pt x="200379" y="11943"/>
                  <a:pt x="197061" y="15305"/>
                </a:cubicBezTo>
                <a:lnTo>
                  <a:pt x="157826" y="54540"/>
                </a:lnTo>
                <a:cubicBezTo>
                  <a:pt x="156499" y="55867"/>
                  <a:pt x="155747" y="57681"/>
                  <a:pt x="155747" y="59539"/>
                </a:cubicBezTo>
                <a:lnTo>
                  <a:pt x="155747" y="77851"/>
                </a:lnTo>
                <a:cubicBezTo>
                  <a:pt x="155747" y="81744"/>
                  <a:pt x="158932" y="84929"/>
                  <a:pt x="162824" y="84929"/>
                </a:cubicBezTo>
                <a:lnTo>
                  <a:pt x="181137" y="84929"/>
                </a:lnTo>
                <a:cubicBezTo>
                  <a:pt x="182995" y="84929"/>
                  <a:pt x="184809" y="84177"/>
                  <a:pt x="186136" y="82850"/>
                </a:cubicBezTo>
                <a:lnTo>
                  <a:pt x="225371" y="43614"/>
                </a:lnTo>
                <a:cubicBezTo>
                  <a:pt x="228733" y="40253"/>
                  <a:pt x="234350" y="41093"/>
                  <a:pt x="236031" y="45517"/>
                </a:cubicBezTo>
                <a:cubicBezTo>
                  <a:pt x="239039" y="53346"/>
                  <a:pt x="240676" y="61883"/>
                  <a:pt x="240676" y="70774"/>
                </a:cubicBezTo>
                <a:cubicBezTo>
                  <a:pt x="240676" y="97580"/>
                  <a:pt x="225769" y="120935"/>
                  <a:pt x="203741" y="132922"/>
                </a:cubicBezTo>
                <a:lnTo>
                  <a:pt x="239791" y="168973"/>
                </a:lnTo>
                <a:cubicBezTo>
                  <a:pt x="248063" y="177245"/>
                  <a:pt x="248063" y="190692"/>
                  <a:pt x="239791" y="199008"/>
                </a:cubicBezTo>
                <a:lnTo>
                  <a:pt x="213207" y="225592"/>
                </a:lnTo>
                <a:cubicBezTo>
                  <a:pt x="204935" y="233864"/>
                  <a:pt x="191488" y="233864"/>
                  <a:pt x="183172" y="225592"/>
                </a:cubicBezTo>
                <a:lnTo>
                  <a:pt x="127437" y="169858"/>
                </a:lnTo>
                <a:cubicBezTo>
                  <a:pt x="115317" y="157738"/>
                  <a:pt x="112575" y="139823"/>
                  <a:pt x="119254" y="125049"/>
                </a:cubicBezTo>
                <a:lnTo>
                  <a:pt x="79134" y="84929"/>
                </a:lnTo>
                <a:lnTo>
                  <a:pt x="57194" y="84929"/>
                </a:lnTo>
                <a:cubicBezTo>
                  <a:pt x="52461" y="84929"/>
                  <a:pt x="48038" y="82584"/>
                  <a:pt x="45428" y="78648"/>
                </a:cubicBezTo>
                <a:lnTo>
                  <a:pt x="10351" y="26054"/>
                </a:lnTo>
                <a:cubicBezTo>
                  <a:pt x="8493" y="23267"/>
                  <a:pt x="8847" y="19507"/>
                  <a:pt x="11235" y="17118"/>
                </a:cubicBezTo>
                <a:lnTo>
                  <a:pt x="31317" y="-2964"/>
                </a:lnTo>
                <a:cubicBezTo>
                  <a:pt x="33706" y="-5352"/>
                  <a:pt x="37422" y="-5706"/>
                  <a:pt x="40253" y="-3848"/>
                </a:cubicBezTo>
                <a:lnTo>
                  <a:pt x="92847" y="31185"/>
                </a:lnTo>
                <a:cubicBezTo>
                  <a:pt x="96783" y="33795"/>
                  <a:pt x="99128" y="38218"/>
                  <a:pt x="99128" y="42951"/>
                </a:cubicBezTo>
                <a:close/>
                <a:moveTo>
                  <a:pt x="95368" y="131197"/>
                </a:moveTo>
                <a:cubicBezTo>
                  <a:pt x="92581" y="147564"/>
                  <a:pt x="96430" y="164859"/>
                  <a:pt x="107046" y="178704"/>
                </a:cubicBezTo>
                <a:lnTo>
                  <a:pt x="65024" y="220682"/>
                </a:lnTo>
                <a:cubicBezTo>
                  <a:pt x="52594" y="233112"/>
                  <a:pt x="32423" y="233112"/>
                  <a:pt x="19994" y="220682"/>
                </a:cubicBezTo>
                <a:cubicBezTo>
                  <a:pt x="7564" y="208252"/>
                  <a:pt x="7564" y="188082"/>
                  <a:pt x="19994" y="175652"/>
                </a:cubicBezTo>
                <a:lnTo>
                  <a:pt x="79886" y="115760"/>
                </a:lnTo>
                <a:lnTo>
                  <a:pt x="95368" y="131242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9" name="Text 27"/>
          <p:cNvSpPr/>
          <p:nvPr/>
        </p:nvSpPr>
        <p:spPr>
          <a:xfrm>
            <a:off x="7881805" y="1479646"/>
            <a:ext cx="2519554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Compétences acquises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89245" y="1936319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625131" y="2091077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2" name="Text 30"/>
          <p:cNvSpPr/>
          <p:nvPr/>
        </p:nvSpPr>
        <p:spPr>
          <a:xfrm>
            <a:off x="7908227" y="2053330"/>
            <a:ext cx="2906452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d'infrastructures sécurisées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89245" y="2517606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625131" y="2672373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5" name="Text 33"/>
          <p:cNvSpPr/>
          <p:nvPr/>
        </p:nvSpPr>
        <p:spPr>
          <a:xfrm>
            <a:off x="7908227" y="2634626"/>
            <a:ext cx="3161238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authentification réseau 802.1X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89245" y="3098902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625131" y="3253659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8" name="Text 36"/>
          <p:cNvSpPr/>
          <p:nvPr/>
        </p:nvSpPr>
        <p:spPr>
          <a:xfrm>
            <a:off x="7908227" y="3215913"/>
            <a:ext cx="275546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Administration Active Directory et NPS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89245" y="3680189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7625131" y="3834946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1" name="Text 39"/>
          <p:cNvSpPr/>
          <p:nvPr/>
        </p:nvSpPr>
        <p:spPr>
          <a:xfrm>
            <a:off x="7908227" y="3797200"/>
            <a:ext cx="2019418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LDAP et RADIUS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89245" y="4261485"/>
            <a:ext cx="4131314" cy="460503"/>
          </a:xfrm>
          <a:custGeom>
            <a:avLst/>
            <a:gdLst/>
            <a:ahLst/>
            <a:cxnLst/>
            <a:rect l="l" t="t" r="r" b="b"/>
            <a:pathLst>
              <a:path w="4131314" h="460503">
                <a:moveTo>
                  <a:pt x="75490" y="0"/>
                </a:moveTo>
                <a:lnTo>
                  <a:pt x="4055824" y="0"/>
                </a:lnTo>
                <a:cubicBezTo>
                  <a:pt x="4097516" y="0"/>
                  <a:pt x="4131314" y="33798"/>
                  <a:pt x="4131314" y="75490"/>
                </a:cubicBezTo>
                <a:lnTo>
                  <a:pt x="4131314" y="385013"/>
                </a:lnTo>
                <a:cubicBezTo>
                  <a:pt x="4131314" y="426705"/>
                  <a:pt x="4097516" y="460503"/>
                  <a:pt x="4055824" y="460503"/>
                </a:cubicBezTo>
                <a:lnTo>
                  <a:pt x="75490" y="460503"/>
                </a:lnTo>
                <a:cubicBezTo>
                  <a:pt x="33826" y="460503"/>
                  <a:pt x="0" y="426677"/>
                  <a:pt x="0" y="385013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625131" y="441624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4" name="Text 42"/>
          <p:cNvSpPr/>
          <p:nvPr/>
        </p:nvSpPr>
        <p:spPr>
          <a:xfrm>
            <a:off x="7908227" y="4378496"/>
            <a:ext cx="230251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Résolution de problèmes réseau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92966" y="5114542"/>
            <a:ext cx="4518212" cy="1743871"/>
          </a:xfrm>
          <a:custGeom>
            <a:avLst/>
            <a:gdLst/>
            <a:ahLst/>
            <a:cxnLst/>
            <a:rect l="l" t="t" r="r" b="b"/>
            <a:pathLst>
              <a:path w="4518212" h="1743871">
                <a:moveTo>
                  <a:pt x="113247" y="0"/>
                </a:moveTo>
                <a:lnTo>
                  <a:pt x="4404965" y="0"/>
                </a:lnTo>
                <a:cubicBezTo>
                  <a:pt x="4467509" y="0"/>
                  <a:pt x="4518212" y="50702"/>
                  <a:pt x="4518212" y="113247"/>
                </a:cubicBezTo>
                <a:lnTo>
                  <a:pt x="4518212" y="1630624"/>
                </a:lnTo>
                <a:cubicBezTo>
                  <a:pt x="4518212" y="1693169"/>
                  <a:pt x="4467509" y="1743871"/>
                  <a:pt x="4404965" y="1743871"/>
                </a:cubicBezTo>
                <a:lnTo>
                  <a:pt x="113247" y="1743871"/>
                </a:lnTo>
                <a:cubicBezTo>
                  <a:pt x="50702" y="1743871"/>
                  <a:pt x="0" y="1693169"/>
                  <a:pt x="0" y="1630624"/>
                </a:cubicBezTo>
                <a:lnTo>
                  <a:pt x="0" y="113247"/>
                </a:lnTo>
                <a:cubicBezTo>
                  <a:pt x="0" y="50744"/>
                  <a:pt x="50744" y="0"/>
                  <a:pt x="113247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7497266" y="5344791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14086" y="-6967"/>
                </a:moveTo>
                <a:cubicBezTo>
                  <a:pt x="112575" y="-9916"/>
                  <a:pt x="109515" y="-11796"/>
                  <a:pt x="106198" y="-11796"/>
                </a:cubicBezTo>
                <a:cubicBezTo>
                  <a:pt x="102880" y="-11796"/>
                  <a:pt x="99821" y="-9916"/>
                  <a:pt x="98310" y="-6967"/>
                </a:cubicBezTo>
                <a:lnTo>
                  <a:pt x="71179" y="46187"/>
                </a:lnTo>
                <a:lnTo>
                  <a:pt x="12238" y="55550"/>
                </a:lnTo>
                <a:cubicBezTo>
                  <a:pt x="8957" y="56066"/>
                  <a:pt x="6230" y="58389"/>
                  <a:pt x="5197" y="61559"/>
                </a:cubicBezTo>
                <a:cubicBezTo>
                  <a:pt x="4165" y="64729"/>
                  <a:pt x="5013" y="68194"/>
                  <a:pt x="7335" y="70553"/>
                </a:cubicBezTo>
                <a:lnTo>
                  <a:pt x="49505" y="112759"/>
                </a:lnTo>
                <a:lnTo>
                  <a:pt x="40216" y="171701"/>
                </a:lnTo>
                <a:cubicBezTo>
                  <a:pt x="39700" y="174981"/>
                  <a:pt x="41064" y="178299"/>
                  <a:pt x="43755" y="180253"/>
                </a:cubicBezTo>
                <a:cubicBezTo>
                  <a:pt x="46445" y="182206"/>
                  <a:pt x="49984" y="182501"/>
                  <a:pt x="52970" y="180990"/>
                </a:cubicBezTo>
                <a:lnTo>
                  <a:pt x="106198" y="153933"/>
                </a:lnTo>
                <a:lnTo>
                  <a:pt x="159389" y="180990"/>
                </a:lnTo>
                <a:cubicBezTo>
                  <a:pt x="162338" y="182501"/>
                  <a:pt x="165913" y="182206"/>
                  <a:pt x="168604" y="180253"/>
                </a:cubicBezTo>
                <a:cubicBezTo>
                  <a:pt x="171295" y="178299"/>
                  <a:pt x="172659" y="175018"/>
                  <a:pt x="172143" y="171701"/>
                </a:cubicBezTo>
                <a:lnTo>
                  <a:pt x="162817" y="112759"/>
                </a:lnTo>
                <a:lnTo>
                  <a:pt x="204987" y="70553"/>
                </a:lnTo>
                <a:cubicBezTo>
                  <a:pt x="207346" y="68194"/>
                  <a:pt x="208157" y="64729"/>
                  <a:pt x="207125" y="61559"/>
                </a:cubicBezTo>
                <a:cubicBezTo>
                  <a:pt x="206092" y="58389"/>
                  <a:pt x="203402" y="56066"/>
                  <a:pt x="200084" y="55550"/>
                </a:cubicBezTo>
                <a:lnTo>
                  <a:pt x="141179" y="46187"/>
                </a:lnTo>
                <a:lnTo>
                  <a:pt x="114086" y="-6967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47" name="Text 45"/>
          <p:cNvSpPr/>
          <p:nvPr/>
        </p:nvSpPr>
        <p:spPr>
          <a:xfrm>
            <a:off x="7834622" y="5307045"/>
            <a:ext cx="201941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Expérience enrichissante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485471" y="5684506"/>
            <a:ext cx="4208693" cy="981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Malgré les difficultés, ce projet constitue une expérience technique réaliste contribuant à une meilleure compréhension des enjeux des architectures de sécurité réseau.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428625"/>
                </a:lnTo>
                <a:cubicBezTo>
                  <a:pt x="57150" y="444396"/>
                  <a:pt x="44346" y="457200"/>
                  <a:pt x="28575" y="457200"/>
                </a:cubicBezTo>
                <a:lnTo>
                  <a:pt x="28575" y="457200"/>
                </a:lnTo>
                <a:cubicBezTo>
                  <a:pt x="12804" y="457200"/>
                  <a:pt x="0" y="444396"/>
                  <a:pt x="0" y="428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2466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Sommaire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952500"/>
            <a:ext cx="11296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de la présentation - 10-12 minutes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7220" y="17602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53427" y="189357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7320" y="176022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Concepts théoriques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17320" y="214116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NAC, 802.1X, RADIUS et Active Directory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4110" y="152781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46520" y="17602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582728" y="189357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46620" y="176022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du laboratoire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46620" y="214116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virtualisée et composants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254991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7220" y="348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53427" y="36207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17320" y="348740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PacketFence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17320" y="386834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et paramétrage du serveur NAC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4110" y="3254991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46520" y="348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582728" y="36207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46620" y="3487400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&amp; NPS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46620" y="386834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du serveur d'identités et RADIUS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98217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17220" y="52145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53427" y="5347931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17320" y="5214581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 et authentification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17320" y="559552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Connexion des composants et tests 802.1X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14110" y="4982170"/>
            <a:ext cx="5589270" cy="1493520"/>
          </a:xfrm>
          <a:custGeom>
            <a:avLst/>
            <a:gdLst/>
            <a:ahLst/>
            <a:cxnLst/>
            <a:rect l="l" t="t" r="r" b="b"/>
            <a:pathLst>
              <a:path w="5589270" h="1493520">
                <a:moveTo>
                  <a:pt x="114299" y="0"/>
                </a:moveTo>
                <a:lnTo>
                  <a:pt x="5474971" y="0"/>
                </a:lnTo>
                <a:cubicBezTo>
                  <a:pt x="5538097" y="0"/>
                  <a:pt x="5589270" y="51173"/>
                  <a:pt x="5589270" y="114299"/>
                </a:cubicBezTo>
                <a:lnTo>
                  <a:pt x="5589270" y="1379221"/>
                </a:lnTo>
                <a:cubicBezTo>
                  <a:pt x="5589270" y="1442347"/>
                  <a:pt x="5538097" y="1493520"/>
                  <a:pt x="54749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46520" y="52145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582728" y="5347931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46620" y="5214581"/>
            <a:ext cx="4438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et validation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46620" y="5595521"/>
            <a:ext cx="4410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des tests et apprentissages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df4a490d3d6fca660be09eff323cfcc4e8085c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58A6FF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42610" y="1167767"/>
            <a:ext cx="902970" cy="902970"/>
          </a:xfrm>
          <a:custGeom>
            <a:avLst/>
            <a:gdLst/>
            <a:ahLst/>
            <a:cxnLst/>
            <a:rect l="l" t="t" r="r" b="b"/>
            <a:pathLst>
              <a:path w="902970" h="902970">
                <a:moveTo>
                  <a:pt x="451485" y="0"/>
                </a:moveTo>
                <a:lnTo>
                  <a:pt x="451485" y="0"/>
                </a:lnTo>
                <a:cubicBezTo>
                  <a:pt x="700666" y="0"/>
                  <a:pt x="902970" y="202304"/>
                  <a:pt x="902970" y="451485"/>
                </a:cubicBezTo>
                <a:lnTo>
                  <a:pt x="902970" y="451485"/>
                </a:lnTo>
                <a:cubicBezTo>
                  <a:pt x="902970" y="700666"/>
                  <a:pt x="700666" y="902970"/>
                  <a:pt x="451485" y="902970"/>
                </a:cubicBezTo>
                <a:lnTo>
                  <a:pt x="451485" y="902970"/>
                </a:lnTo>
                <a:cubicBezTo>
                  <a:pt x="202304" y="902970"/>
                  <a:pt x="0" y="700666"/>
                  <a:pt x="0" y="451485"/>
                </a:cubicBezTo>
                <a:lnTo>
                  <a:pt x="0" y="451485"/>
                </a:lnTo>
                <a:cubicBezTo>
                  <a:pt x="0" y="202304"/>
                  <a:pt x="202304" y="0"/>
                  <a:pt x="451485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67400" y="13925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" name="Text 3"/>
          <p:cNvSpPr/>
          <p:nvPr/>
        </p:nvSpPr>
        <p:spPr>
          <a:xfrm>
            <a:off x="2586692" y="2306957"/>
            <a:ext cx="7019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Merci de votre attention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672417" y="3030857"/>
            <a:ext cx="6848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Questions &amp; Discussions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02358" y="370707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6"/>
          <p:cNvSpPr/>
          <p:nvPr/>
        </p:nvSpPr>
        <p:spPr>
          <a:xfrm>
            <a:off x="4385727" y="3659451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Équipe de 4 personnes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537603" y="3640401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915031" y="370707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0"/>
                </a:moveTo>
                <a:cubicBezTo>
                  <a:pt x="36935" y="0"/>
                  <a:pt x="32147" y="4789"/>
                  <a:pt x="32147" y="10716"/>
                </a:cubicBezTo>
                <a:lnTo>
                  <a:pt x="32147" y="21431"/>
                </a:ln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lnTo>
                  <a:pt x="0" y="58936"/>
                </a:lnTo>
                <a:lnTo>
                  <a:pt x="150019" y="58936"/>
                </a:ln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17872" y="21431"/>
                </a:lnTo>
                <a:lnTo>
                  <a:pt x="117872" y="10716"/>
                </a:lnTo>
                <a:cubicBezTo>
                  <a:pt x="117872" y="4789"/>
                  <a:pt x="113083" y="0"/>
                  <a:pt x="107156" y="0"/>
                </a:cubicBezTo>
                <a:cubicBezTo>
                  <a:pt x="101229" y="0"/>
                  <a:pt x="96441" y="4789"/>
                  <a:pt x="96441" y="10716"/>
                </a:cubicBezTo>
                <a:lnTo>
                  <a:pt x="96441" y="21431"/>
                </a:lnTo>
                <a:lnTo>
                  <a:pt x="53578" y="21431"/>
                </a:lnTo>
                <a:lnTo>
                  <a:pt x="53578" y="10716"/>
                </a:lnTo>
                <a:cubicBezTo>
                  <a:pt x="53578" y="4789"/>
                  <a:pt x="48790" y="0"/>
                  <a:pt x="42863" y="0"/>
                </a:cubicBezTo>
                <a:close/>
                <a:moveTo>
                  <a:pt x="0" y="75009"/>
                </a:move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75009"/>
                </a:lnTo>
                <a:lnTo>
                  <a:pt x="0" y="7500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2" name="Text 9"/>
          <p:cNvSpPr/>
          <p:nvPr/>
        </p:nvSpPr>
        <p:spPr>
          <a:xfrm>
            <a:off x="7166253" y="3659451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014722" y="4253811"/>
            <a:ext cx="6160770" cy="1074420"/>
          </a:xfrm>
          <a:custGeom>
            <a:avLst/>
            <a:gdLst/>
            <a:ahLst/>
            <a:cxnLst/>
            <a:rect l="l" t="t" r="r" b="b"/>
            <a:pathLst>
              <a:path w="6160770" h="1074420">
                <a:moveTo>
                  <a:pt x="114297" y="0"/>
                </a:moveTo>
                <a:lnTo>
                  <a:pt x="6046473" y="0"/>
                </a:lnTo>
                <a:cubicBezTo>
                  <a:pt x="6109598" y="0"/>
                  <a:pt x="6160770" y="51172"/>
                  <a:pt x="6160770" y="114297"/>
                </a:cubicBezTo>
                <a:lnTo>
                  <a:pt x="6160770" y="960123"/>
                </a:lnTo>
                <a:cubicBezTo>
                  <a:pt x="6160770" y="1023248"/>
                  <a:pt x="6109598" y="1074420"/>
                  <a:pt x="604647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275707" y="45052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5" name="Text 12"/>
          <p:cNvSpPr/>
          <p:nvPr/>
        </p:nvSpPr>
        <p:spPr>
          <a:xfrm>
            <a:off x="3599557" y="4486219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Ressources du projet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209032" y="4867219"/>
            <a:ext cx="577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github.com/BOUBKERsup07/Projet_NAC_PacketFence_8021X_ActiveDirectory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334000" y="5636837"/>
            <a:ext cx="609600" cy="57150"/>
          </a:xfrm>
          <a:custGeom>
            <a:avLst/>
            <a:gdLst/>
            <a:ahLst/>
            <a:cxnLst/>
            <a:rect l="l" t="t" r="r" b="b"/>
            <a:pathLst>
              <a:path w="609600" h="57150">
                <a:moveTo>
                  <a:pt x="28575" y="0"/>
                </a:moveTo>
                <a:lnTo>
                  <a:pt x="581025" y="0"/>
                </a:lnTo>
                <a:cubicBezTo>
                  <a:pt x="596796" y="0"/>
                  <a:pt x="609600" y="12804"/>
                  <a:pt x="609600" y="28575"/>
                </a:cubicBezTo>
                <a:lnTo>
                  <a:pt x="609600" y="28575"/>
                </a:lnTo>
                <a:cubicBezTo>
                  <a:pt x="609600" y="44346"/>
                  <a:pt x="596796" y="57150"/>
                  <a:pt x="581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096000" y="5636837"/>
            <a:ext cx="381000" cy="57150"/>
          </a:xfrm>
          <a:custGeom>
            <a:avLst/>
            <a:gdLst/>
            <a:ahLst/>
            <a:cxnLst/>
            <a:rect l="l" t="t" r="r" b="b"/>
            <a:pathLst>
              <a:path w="381000" h="57150">
                <a:moveTo>
                  <a:pt x="28575" y="0"/>
                </a:moveTo>
                <a:lnTo>
                  <a:pt x="352425" y="0"/>
                </a:lnTo>
                <a:cubicBezTo>
                  <a:pt x="368196" y="0"/>
                  <a:pt x="381000" y="12804"/>
                  <a:pt x="381000" y="28575"/>
                </a:cubicBezTo>
                <a:lnTo>
                  <a:pt x="381000" y="28575"/>
                </a:lnTo>
                <a:cubicBezTo>
                  <a:pt x="381000" y="44346"/>
                  <a:pt x="368196" y="57150"/>
                  <a:pt x="352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629400" y="5636837"/>
            <a:ext cx="228600" cy="57150"/>
          </a:xfrm>
          <a:custGeom>
            <a:avLst/>
            <a:gdLst/>
            <a:ahLst/>
            <a:cxnLst/>
            <a:rect l="l" t="t" r="r" b="b"/>
            <a:pathLst>
              <a:path w="228600" h="57150">
                <a:moveTo>
                  <a:pt x="28575" y="0"/>
                </a:moveTo>
                <a:lnTo>
                  <a:pt x="200025" y="0"/>
                </a:lnTo>
                <a:cubicBezTo>
                  <a:pt x="215796" y="0"/>
                  <a:pt x="228600" y="12804"/>
                  <a:pt x="228600" y="28575"/>
                </a:cubicBezTo>
                <a:lnTo>
                  <a:pt x="228600" y="28575"/>
                </a:lnTo>
                <a:cubicBezTo>
                  <a:pt x="228600" y="44346"/>
                  <a:pt x="215796" y="57150"/>
                  <a:pt x="2000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republic.brightspotcdn.com/da36963680119c54328e24a00154b5557416aaa2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12" r="112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1"/>
            <a:ext cx="1541145" cy="426720"/>
          </a:xfrm>
          <a:custGeom>
            <a:avLst/>
            <a:gdLst/>
            <a:ahLst/>
            <a:cxnLst/>
            <a:rect l="l" t="t" r="r" b="b"/>
            <a:pathLst>
              <a:path w="1541145" h="426720">
                <a:moveTo>
                  <a:pt x="213360" y="0"/>
                </a:moveTo>
                <a:lnTo>
                  <a:pt x="1327785" y="0"/>
                </a:lnTo>
                <a:cubicBezTo>
                  <a:pt x="1445620" y="0"/>
                  <a:pt x="1541145" y="95525"/>
                  <a:pt x="1541145" y="213360"/>
                </a:cubicBezTo>
                <a:lnTo>
                  <a:pt x="1541145" y="213360"/>
                </a:lnTo>
                <a:cubicBezTo>
                  <a:pt x="1541145" y="331195"/>
                  <a:pt x="1445620" y="426720"/>
                  <a:pt x="13277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0"/>
            <a:ext cx="50101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Concepts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théoriques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0"/>
            <a:ext cx="4781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Fondamentaux du NAC, du protocole 802.1X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des technologies d'authentification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0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20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20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5267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Network Access Control (NAC)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Approche de sécurité pour contrôler l'accès au réseau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337310"/>
            <a:ext cx="7189470" cy="3446145"/>
          </a:xfrm>
          <a:custGeom>
            <a:avLst/>
            <a:gdLst/>
            <a:ahLst/>
            <a:cxnLst/>
            <a:rect l="l" t="t" r="r" b="b"/>
            <a:pathLst>
              <a:path w="7189470" h="3446145">
                <a:moveTo>
                  <a:pt x="114309" y="0"/>
                </a:moveTo>
                <a:lnTo>
                  <a:pt x="7075161" y="0"/>
                </a:lnTo>
                <a:cubicBezTo>
                  <a:pt x="7138292" y="0"/>
                  <a:pt x="7189470" y="51178"/>
                  <a:pt x="7189470" y="114309"/>
                </a:cubicBezTo>
                <a:lnTo>
                  <a:pt x="7189470" y="3331836"/>
                </a:lnTo>
                <a:cubicBezTo>
                  <a:pt x="7189470" y="3394967"/>
                  <a:pt x="7138292" y="3446145"/>
                  <a:pt x="7075161" y="3446145"/>
                </a:cubicBezTo>
                <a:lnTo>
                  <a:pt x="114309" y="3446145"/>
                </a:lnTo>
                <a:cubicBezTo>
                  <a:pt x="51178" y="3446145"/>
                  <a:pt x="0" y="3394967"/>
                  <a:pt x="0" y="333183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5795" y="16077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1017270" y="1569720"/>
            <a:ext cx="2562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Qu'est-ce que le NAC 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026860"/>
            <a:ext cx="6800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Access Control (NAC)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une approche de sécurité qui consiste à contrôler l'accès au réseau en fonction de l'identité de l'utilisateur ou de l'équipement.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7220" y="2674560"/>
            <a:ext cx="6800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Dans un environnement d'entreprise moderne, de nombreux utilisateurs et équipements tentent d'accéder au réseau, ce qui nécessite la mise en place de mécanismes d'authentification et de contrôle d'accès robustes.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4979730"/>
            <a:ext cx="7189470" cy="1493520"/>
          </a:xfrm>
          <a:custGeom>
            <a:avLst/>
            <a:gdLst/>
            <a:ahLst/>
            <a:cxnLst/>
            <a:rect l="l" t="t" r="r" b="b"/>
            <a:pathLst>
              <a:path w="7189470" h="1493520">
                <a:moveTo>
                  <a:pt x="114299" y="0"/>
                </a:moveTo>
                <a:lnTo>
                  <a:pt x="7075171" y="0"/>
                </a:lnTo>
                <a:cubicBezTo>
                  <a:pt x="7138297" y="0"/>
                  <a:pt x="7189470" y="51173"/>
                  <a:pt x="7189470" y="114299"/>
                </a:cubicBezTo>
                <a:lnTo>
                  <a:pt x="7189470" y="1379221"/>
                </a:lnTo>
                <a:cubicBezTo>
                  <a:pt x="7189470" y="1442347"/>
                  <a:pt x="7138297" y="1493520"/>
                  <a:pt x="7075171" y="1493520"/>
                </a:cubicBezTo>
                <a:lnTo>
                  <a:pt x="114299" y="1493520"/>
                </a:lnTo>
                <a:cubicBezTo>
                  <a:pt x="51216" y="1493520"/>
                  <a:pt x="0" y="1442304"/>
                  <a:pt x="0" y="13792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5795" y="52501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2" name="Text 10"/>
          <p:cNvSpPr/>
          <p:nvPr/>
        </p:nvSpPr>
        <p:spPr>
          <a:xfrm>
            <a:off x="1017270" y="5212140"/>
            <a:ext cx="2333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Fonctions principales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7220" y="57454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4" name="Text 12"/>
          <p:cNvSpPr/>
          <p:nvPr/>
        </p:nvSpPr>
        <p:spPr>
          <a:xfrm>
            <a:off x="807720" y="566928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utilisateurs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38600" y="57454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4229100" y="5669280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Vérifier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conformité des postes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7220" y="60883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8" name="Text 16"/>
          <p:cNvSpPr/>
          <p:nvPr/>
        </p:nvSpPr>
        <p:spPr>
          <a:xfrm>
            <a:off x="807720" y="6012180"/>
            <a:ext cx="227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Appliquer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politiques d'accès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38600" y="60883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0" name="Text 18"/>
          <p:cNvSpPr/>
          <p:nvPr/>
        </p:nvSpPr>
        <p:spPr>
          <a:xfrm>
            <a:off x="4229100" y="6012180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équipements non autorisés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14310" y="1337310"/>
            <a:ext cx="3989070" cy="3427095"/>
          </a:xfrm>
          <a:custGeom>
            <a:avLst/>
            <a:gdLst/>
            <a:ahLst/>
            <a:cxnLst/>
            <a:rect l="l" t="t" r="r" b="b"/>
            <a:pathLst>
              <a:path w="3989070" h="3427095">
                <a:moveTo>
                  <a:pt x="114294" y="0"/>
                </a:moveTo>
                <a:lnTo>
                  <a:pt x="3874776" y="0"/>
                </a:lnTo>
                <a:cubicBezTo>
                  <a:pt x="3937899" y="0"/>
                  <a:pt x="3989070" y="51171"/>
                  <a:pt x="3989070" y="114294"/>
                </a:cubicBezTo>
                <a:lnTo>
                  <a:pt x="3989070" y="3312801"/>
                </a:lnTo>
                <a:cubicBezTo>
                  <a:pt x="3989070" y="3375924"/>
                  <a:pt x="3937899" y="3427095"/>
                  <a:pt x="3874776" y="3427095"/>
                </a:cubicBezTo>
                <a:lnTo>
                  <a:pt x="114294" y="3427095"/>
                </a:lnTo>
                <a:cubicBezTo>
                  <a:pt x="51171" y="3427095"/>
                  <a:pt x="0" y="3375924"/>
                  <a:pt x="0" y="331280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089582" y="16077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3" name="Text 21"/>
          <p:cNvSpPr/>
          <p:nvPr/>
        </p:nvSpPr>
        <p:spPr>
          <a:xfrm>
            <a:off x="8446770" y="1569720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46720" y="2026860"/>
            <a:ext cx="3600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une solution NAC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highlight>
                  <a:srgbClr val="238636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open source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largement utilisée dans les environnements académiques et professionnels.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75295" y="29603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6" name="Text 24"/>
          <p:cNvSpPr/>
          <p:nvPr/>
        </p:nvSpPr>
        <p:spPr>
          <a:xfrm>
            <a:off x="8351520" y="2922210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Portail captif pour enregistrement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75295" y="32651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8" name="Text 26"/>
          <p:cNvSpPr/>
          <p:nvPr/>
        </p:nvSpPr>
        <p:spPr>
          <a:xfrm>
            <a:off x="8351520" y="322701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RADIUS intégré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075295" y="35699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0" name="Text 28"/>
          <p:cNvSpPr/>
          <p:nvPr/>
        </p:nvSpPr>
        <p:spPr>
          <a:xfrm>
            <a:off x="8351520" y="353181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802.1X complet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075295" y="38747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2" name="Text 30"/>
          <p:cNvSpPr/>
          <p:nvPr/>
        </p:nvSpPr>
        <p:spPr>
          <a:xfrm>
            <a:off x="8351520" y="3836610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 BYOD avancée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75295" y="41795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4" name="Text 32"/>
          <p:cNvSpPr/>
          <p:nvPr/>
        </p:nvSpPr>
        <p:spPr>
          <a:xfrm>
            <a:off x="8351520" y="4141410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 de niveau 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814310" y="4960621"/>
            <a:ext cx="3989070" cy="1512570"/>
          </a:xfrm>
          <a:custGeom>
            <a:avLst/>
            <a:gdLst/>
            <a:ahLst/>
            <a:cxnLst/>
            <a:rect l="l" t="t" r="r" b="b"/>
            <a:pathLst>
              <a:path w="3989070" h="1512570">
                <a:moveTo>
                  <a:pt x="114305" y="0"/>
                </a:moveTo>
                <a:lnTo>
                  <a:pt x="3874765" y="0"/>
                </a:lnTo>
                <a:cubicBezTo>
                  <a:pt x="3937894" y="0"/>
                  <a:pt x="3989070" y="51176"/>
                  <a:pt x="3989070" y="114305"/>
                </a:cubicBezTo>
                <a:lnTo>
                  <a:pt x="3989070" y="1398265"/>
                </a:lnTo>
                <a:cubicBezTo>
                  <a:pt x="3989070" y="1461394"/>
                  <a:pt x="3937894" y="1512570"/>
                  <a:pt x="3874765" y="1512570"/>
                </a:cubicBezTo>
                <a:lnTo>
                  <a:pt x="114305" y="1512570"/>
                </a:lnTo>
                <a:cubicBezTo>
                  <a:pt x="51176" y="1512570"/>
                  <a:pt x="0" y="1461394"/>
                  <a:pt x="0" y="13982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056245" y="519303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7" name="Text 35"/>
          <p:cNvSpPr/>
          <p:nvPr/>
        </p:nvSpPr>
        <p:spPr>
          <a:xfrm>
            <a:off x="8361045" y="5154930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008620" y="553593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NAC réduit les risques d'accès non autorisé et améliore la sécurité globale du système d'information.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341274"/>
            <a:ext cx="51191" cy="341274"/>
          </a:xfrm>
          <a:custGeom>
            <a:avLst/>
            <a:gdLst/>
            <a:ahLst/>
            <a:cxnLst/>
            <a:rect l="l" t="t" r="r" b="b"/>
            <a:pathLst>
              <a:path w="51191" h="341274">
                <a:moveTo>
                  <a:pt x="25596" y="0"/>
                </a:moveTo>
                <a:lnTo>
                  <a:pt x="25596" y="0"/>
                </a:lnTo>
                <a:cubicBezTo>
                  <a:pt x="39722" y="0"/>
                  <a:pt x="51191" y="11469"/>
                  <a:pt x="51191" y="25596"/>
                </a:cubicBezTo>
                <a:lnTo>
                  <a:pt x="51191" y="315678"/>
                </a:lnTo>
                <a:cubicBezTo>
                  <a:pt x="51191" y="329805"/>
                  <a:pt x="39722" y="341274"/>
                  <a:pt x="25596" y="341274"/>
                </a:cubicBezTo>
                <a:lnTo>
                  <a:pt x="25596" y="341274"/>
                </a:lnTo>
                <a:cubicBezTo>
                  <a:pt x="11469" y="341274"/>
                  <a:pt x="0" y="329805"/>
                  <a:pt x="0" y="315678"/>
                </a:cubicBezTo>
                <a:lnTo>
                  <a:pt x="0" y="25596"/>
                </a:lnTo>
                <a:cubicBezTo>
                  <a:pt x="0" y="11469"/>
                  <a:pt x="11469" y="0"/>
                  <a:pt x="25596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494847" y="341274"/>
            <a:ext cx="3455395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Protocole IEEE 802.1X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6038" y="750802"/>
            <a:ext cx="1138147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d'authentification réseau basé sur les ports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686" y="1163743"/>
            <a:ext cx="7207699" cy="3018565"/>
          </a:xfrm>
          <a:custGeom>
            <a:avLst/>
            <a:gdLst/>
            <a:ahLst/>
            <a:cxnLst/>
            <a:rect l="l" t="t" r="r" b="b"/>
            <a:pathLst>
              <a:path w="7207699" h="3018565">
                <a:moveTo>
                  <a:pt x="102390" y="0"/>
                </a:moveTo>
                <a:lnTo>
                  <a:pt x="7105309" y="0"/>
                </a:lnTo>
                <a:cubicBezTo>
                  <a:pt x="7161857" y="0"/>
                  <a:pt x="7207699" y="45841"/>
                  <a:pt x="7207699" y="102390"/>
                </a:cubicBezTo>
                <a:lnTo>
                  <a:pt x="7207699" y="2916175"/>
                </a:lnTo>
                <a:cubicBezTo>
                  <a:pt x="7207699" y="2972724"/>
                  <a:pt x="7161857" y="3018565"/>
                  <a:pt x="7105309" y="3018565"/>
                </a:cubicBezTo>
                <a:lnTo>
                  <a:pt x="102390" y="3018565"/>
                </a:lnTo>
                <a:cubicBezTo>
                  <a:pt x="45841" y="3018565"/>
                  <a:pt x="0" y="2972724"/>
                  <a:pt x="0" y="2916175"/>
                </a:cubicBezTo>
                <a:lnTo>
                  <a:pt x="0" y="102390"/>
                </a:lnTo>
                <a:cubicBezTo>
                  <a:pt x="0" y="45879"/>
                  <a:pt x="45879" y="0"/>
                  <a:pt x="102390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0065" y="1371920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63989" y="21330"/>
                </a:moveTo>
                <a:cubicBezTo>
                  <a:pt x="63989" y="15431"/>
                  <a:pt x="68755" y="10665"/>
                  <a:pt x="74654" y="10665"/>
                </a:cubicBezTo>
                <a:lnTo>
                  <a:pt x="95983" y="10665"/>
                </a:lnTo>
                <a:cubicBezTo>
                  <a:pt x="101882" y="10665"/>
                  <a:pt x="106648" y="15431"/>
                  <a:pt x="106648" y="21330"/>
                </a:cubicBezTo>
                <a:lnTo>
                  <a:pt x="106648" y="42659"/>
                </a:lnTo>
                <a:cubicBezTo>
                  <a:pt x="106648" y="48558"/>
                  <a:pt x="101882" y="53324"/>
                  <a:pt x="95983" y="53324"/>
                </a:cubicBezTo>
                <a:lnTo>
                  <a:pt x="93317" y="53324"/>
                </a:lnTo>
                <a:lnTo>
                  <a:pt x="93317" y="74654"/>
                </a:lnTo>
                <a:lnTo>
                  <a:pt x="133310" y="74654"/>
                </a:lnTo>
                <a:cubicBezTo>
                  <a:pt x="146574" y="74654"/>
                  <a:pt x="157306" y="85385"/>
                  <a:pt x="157306" y="98649"/>
                </a:cubicBezTo>
                <a:lnTo>
                  <a:pt x="157306" y="117313"/>
                </a:lnTo>
                <a:lnTo>
                  <a:pt x="159972" y="117313"/>
                </a:lnTo>
                <a:cubicBezTo>
                  <a:pt x="165871" y="117313"/>
                  <a:pt x="170637" y="122079"/>
                  <a:pt x="170637" y="127978"/>
                </a:cubicBezTo>
                <a:lnTo>
                  <a:pt x="170637" y="149307"/>
                </a:lnTo>
                <a:cubicBezTo>
                  <a:pt x="170637" y="155206"/>
                  <a:pt x="165871" y="159972"/>
                  <a:pt x="159972" y="159972"/>
                </a:cubicBezTo>
                <a:lnTo>
                  <a:pt x="138642" y="159972"/>
                </a:lnTo>
                <a:cubicBezTo>
                  <a:pt x="132743" y="159972"/>
                  <a:pt x="127978" y="155206"/>
                  <a:pt x="127978" y="149307"/>
                </a:cubicBezTo>
                <a:lnTo>
                  <a:pt x="127978" y="127978"/>
                </a:lnTo>
                <a:cubicBezTo>
                  <a:pt x="127978" y="122079"/>
                  <a:pt x="132743" y="117313"/>
                  <a:pt x="138642" y="117313"/>
                </a:cubicBezTo>
                <a:lnTo>
                  <a:pt x="141309" y="117313"/>
                </a:lnTo>
                <a:lnTo>
                  <a:pt x="141309" y="98649"/>
                </a:lnTo>
                <a:cubicBezTo>
                  <a:pt x="141309" y="94217"/>
                  <a:pt x="137743" y="90651"/>
                  <a:pt x="133310" y="90651"/>
                </a:cubicBezTo>
                <a:lnTo>
                  <a:pt x="93317" y="90651"/>
                </a:lnTo>
                <a:lnTo>
                  <a:pt x="93317" y="117313"/>
                </a:lnTo>
                <a:lnTo>
                  <a:pt x="95983" y="117313"/>
                </a:lnTo>
                <a:cubicBezTo>
                  <a:pt x="101882" y="117313"/>
                  <a:pt x="106648" y="122079"/>
                  <a:pt x="106648" y="127978"/>
                </a:cubicBezTo>
                <a:lnTo>
                  <a:pt x="106648" y="149307"/>
                </a:lnTo>
                <a:cubicBezTo>
                  <a:pt x="106648" y="155206"/>
                  <a:pt x="101882" y="159972"/>
                  <a:pt x="95983" y="159972"/>
                </a:cubicBezTo>
                <a:lnTo>
                  <a:pt x="74654" y="159972"/>
                </a:lnTo>
                <a:cubicBezTo>
                  <a:pt x="68755" y="159972"/>
                  <a:pt x="63989" y="155206"/>
                  <a:pt x="63989" y="149307"/>
                </a:cubicBezTo>
                <a:lnTo>
                  <a:pt x="63989" y="127978"/>
                </a:lnTo>
                <a:cubicBezTo>
                  <a:pt x="63989" y="122079"/>
                  <a:pt x="68755" y="117313"/>
                  <a:pt x="74654" y="117313"/>
                </a:cubicBezTo>
                <a:lnTo>
                  <a:pt x="77320" y="117313"/>
                </a:lnTo>
                <a:lnTo>
                  <a:pt x="77320" y="90651"/>
                </a:lnTo>
                <a:lnTo>
                  <a:pt x="37327" y="90651"/>
                </a:lnTo>
                <a:cubicBezTo>
                  <a:pt x="32894" y="90651"/>
                  <a:pt x="29328" y="94217"/>
                  <a:pt x="29328" y="98649"/>
                </a:cubicBezTo>
                <a:lnTo>
                  <a:pt x="29328" y="117313"/>
                </a:lnTo>
                <a:lnTo>
                  <a:pt x="31994" y="117313"/>
                </a:lnTo>
                <a:cubicBezTo>
                  <a:pt x="37893" y="117313"/>
                  <a:pt x="42659" y="122079"/>
                  <a:pt x="42659" y="127978"/>
                </a:cubicBezTo>
                <a:lnTo>
                  <a:pt x="42659" y="149307"/>
                </a:lnTo>
                <a:cubicBezTo>
                  <a:pt x="42659" y="155206"/>
                  <a:pt x="37893" y="159972"/>
                  <a:pt x="31994" y="159972"/>
                </a:cubicBezTo>
                <a:lnTo>
                  <a:pt x="10665" y="159972"/>
                </a:lnTo>
                <a:cubicBezTo>
                  <a:pt x="4766" y="159972"/>
                  <a:pt x="0" y="155206"/>
                  <a:pt x="0" y="149307"/>
                </a:cubicBezTo>
                <a:lnTo>
                  <a:pt x="0" y="127978"/>
                </a:lnTo>
                <a:cubicBezTo>
                  <a:pt x="0" y="122079"/>
                  <a:pt x="4766" y="117313"/>
                  <a:pt x="10665" y="117313"/>
                </a:cubicBezTo>
                <a:lnTo>
                  <a:pt x="13331" y="117313"/>
                </a:lnTo>
                <a:lnTo>
                  <a:pt x="13331" y="98649"/>
                </a:lnTo>
                <a:cubicBezTo>
                  <a:pt x="13331" y="85385"/>
                  <a:pt x="24062" y="74654"/>
                  <a:pt x="37327" y="74654"/>
                </a:cubicBezTo>
                <a:lnTo>
                  <a:pt x="77320" y="74654"/>
                </a:lnTo>
                <a:lnTo>
                  <a:pt x="77320" y="53324"/>
                </a:lnTo>
                <a:lnTo>
                  <a:pt x="74654" y="53324"/>
                </a:lnTo>
                <a:cubicBezTo>
                  <a:pt x="68755" y="53324"/>
                  <a:pt x="63989" y="48558"/>
                  <a:pt x="63989" y="42659"/>
                </a:cubicBezTo>
                <a:lnTo>
                  <a:pt x="63989" y="2133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732032" y="1337793"/>
            <a:ext cx="673162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802.1X - Les 3 composants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149" y="1716607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27943" y="1822402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26060" y="1941848"/>
            <a:ext cx="213296" cy="170637"/>
          </a:xfrm>
          <a:custGeom>
            <a:avLst/>
            <a:gdLst/>
            <a:ahLst/>
            <a:cxnLst/>
            <a:rect l="l" t="t" r="r" b="b"/>
            <a:pathLst>
              <a:path w="213296" h="170637">
                <a:moveTo>
                  <a:pt x="42659" y="10665"/>
                </a:moveTo>
                <a:cubicBezTo>
                  <a:pt x="30895" y="10665"/>
                  <a:pt x="21330" y="20230"/>
                  <a:pt x="21330" y="31994"/>
                </a:cubicBezTo>
                <a:lnTo>
                  <a:pt x="21330" y="111980"/>
                </a:lnTo>
                <a:lnTo>
                  <a:pt x="42659" y="111980"/>
                </a:lnTo>
                <a:lnTo>
                  <a:pt x="42659" y="31994"/>
                </a:lnTo>
                <a:lnTo>
                  <a:pt x="170637" y="31994"/>
                </a:lnTo>
                <a:lnTo>
                  <a:pt x="170637" y="111980"/>
                </a:lnTo>
                <a:lnTo>
                  <a:pt x="191966" y="111980"/>
                </a:lnTo>
                <a:lnTo>
                  <a:pt x="191966" y="31994"/>
                </a:lnTo>
                <a:cubicBezTo>
                  <a:pt x="191966" y="20230"/>
                  <a:pt x="182401" y="10665"/>
                  <a:pt x="170637" y="10665"/>
                </a:cubicBezTo>
                <a:lnTo>
                  <a:pt x="42659" y="10665"/>
                </a:lnTo>
                <a:close/>
                <a:moveTo>
                  <a:pt x="6399" y="127978"/>
                </a:moveTo>
                <a:cubicBezTo>
                  <a:pt x="2866" y="127978"/>
                  <a:pt x="0" y="130844"/>
                  <a:pt x="0" y="134376"/>
                </a:cubicBezTo>
                <a:cubicBezTo>
                  <a:pt x="0" y="148507"/>
                  <a:pt x="11465" y="159972"/>
                  <a:pt x="25596" y="159972"/>
                </a:cubicBezTo>
                <a:lnTo>
                  <a:pt x="187700" y="159972"/>
                </a:lnTo>
                <a:cubicBezTo>
                  <a:pt x="201831" y="159972"/>
                  <a:pt x="213296" y="148507"/>
                  <a:pt x="213296" y="134376"/>
                </a:cubicBezTo>
                <a:cubicBezTo>
                  <a:pt x="213296" y="130844"/>
                  <a:pt x="210430" y="127978"/>
                  <a:pt x="206897" y="127978"/>
                </a:cubicBezTo>
                <a:lnTo>
                  <a:pt x="6399" y="12797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1" name="Text 9"/>
          <p:cNvSpPr/>
          <p:nvPr/>
        </p:nvSpPr>
        <p:spPr>
          <a:xfrm>
            <a:off x="1173981" y="1822402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Supplicant (Client)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73981" y="2095421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poste client ou équipement demandant l'accès au réseau (PC, smartphone, IoT)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22149" y="2515188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27943" y="2620981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36724" y="2740427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82652" y="29328"/>
                </a:moveTo>
                <a:lnTo>
                  <a:pt x="109314" y="29328"/>
                </a:lnTo>
                <a:lnTo>
                  <a:pt x="109314" y="45325"/>
                </a:lnTo>
                <a:lnTo>
                  <a:pt x="82652" y="45325"/>
                </a:lnTo>
                <a:lnTo>
                  <a:pt x="82652" y="29328"/>
                </a:lnTo>
                <a:close/>
                <a:moveTo>
                  <a:pt x="79986" y="10665"/>
                </a:moveTo>
                <a:cubicBezTo>
                  <a:pt x="71154" y="10665"/>
                  <a:pt x="63989" y="17830"/>
                  <a:pt x="63989" y="26662"/>
                </a:cubicBezTo>
                <a:lnTo>
                  <a:pt x="63989" y="47992"/>
                </a:lnTo>
                <a:cubicBezTo>
                  <a:pt x="63989" y="56823"/>
                  <a:pt x="71154" y="63989"/>
                  <a:pt x="79986" y="63989"/>
                </a:cubicBezTo>
                <a:lnTo>
                  <a:pt x="85318" y="63989"/>
                </a:lnTo>
                <a:lnTo>
                  <a:pt x="85318" y="74654"/>
                </a:lnTo>
                <a:lnTo>
                  <a:pt x="10665" y="74654"/>
                </a:lnTo>
                <a:cubicBezTo>
                  <a:pt x="4766" y="74654"/>
                  <a:pt x="0" y="79419"/>
                  <a:pt x="0" y="85318"/>
                </a:cubicBezTo>
                <a:cubicBezTo>
                  <a:pt x="0" y="91217"/>
                  <a:pt x="4766" y="95983"/>
                  <a:pt x="10665" y="95983"/>
                </a:cubicBezTo>
                <a:lnTo>
                  <a:pt x="42659" y="95983"/>
                </a:lnTo>
                <a:lnTo>
                  <a:pt x="42659" y="106648"/>
                </a:lnTo>
                <a:lnTo>
                  <a:pt x="37327" y="106648"/>
                </a:lnTo>
                <a:cubicBezTo>
                  <a:pt x="28495" y="106648"/>
                  <a:pt x="21330" y="113813"/>
                  <a:pt x="21330" y="122645"/>
                </a:cubicBezTo>
                <a:lnTo>
                  <a:pt x="21330" y="143975"/>
                </a:lnTo>
                <a:cubicBezTo>
                  <a:pt x="21330" y="152807"/>
                  <a:pt x="28495" y="159972"/>
                  <a:pt x="37327" y="159972"/>
                </a:cubicBezTo>
                <a:lnTo>
                  <a:pt x="69321" y="159972"/>
                </a:lnTo>
                <a:cubicBezTo>
                  <a:pt x="78153" y="159972"/>
                  <a:pt x="85318" y="152807"/>
                  <a:pt x="85318" y="143975"/>
                </a:cubicBezTo>
                <a:lnTo>
                  <a:pt x="85318" y="122645"/>
                </a:lnTo>
                <a:cubicBezTo>
                  <a:pt x="85318" y="113813"/>
                  <a:pt x="78153" y="106648"/>
                  <a:pt x="69321" y="106648"/>
                </a:cubicBezTo>
                <a:lnTo>
                  <a:pt x="63989" y="106648"/>
                </a:lnTo>
                <a:lnTo>
                  <a:pt x="63989" y="95983"/>
                </a:lnTo>
                <a:lnTo>
                  <a:pt x="127978" y="95983"/>
                </a:lnTo>
                <a:lnTo>
                  <a:pt x="127978" y="106648"/>
                </a:lnTo>
                <a:lnTo>
                  <a:pt x="122645" y="106648"/>
                </a:lnTo>
                <a:cubicBezTo>
                  <a:pt x="113813" y="106648"/>
                  <a:pt x="106648" y="113813"/>
                  <a:pt x="106648" y="122645"/>
                </a:cubicBezTo>
                <a:lnTo>
                  <a:pt x="106648" y="143975"/>
                </a:lnTo>
                <a:cubicBezTo>
                  <a:pt x="106648" y="152807"/>
                  <a:pt x="113813" y="159972"/>
                  <a:pt x="122645" y="159972"/>
                </a:cubicBezTo>
                <a:lnTo>
                  <a:pt x="154640" y="159972"/>
                </a:lnTo>
                <a:cubicBezTo>
                  <a:pt x="163471" y="159972"/>
                  <a:pt x="170637" y="152807"/>
                  <a:pt x="170637" y="143975"/>
                </a:cubicBezTo>
                <a:lnTo>
                  <a:pt x="170637" y="122645"/>
                </a:lnTo>
                <a:cubicBezTo>
                  <a:pt x="170637" y="113813"/>
                  <a:pt x="163471" y="106648"/>
                  <a:pt x="154640" y="106648"/>
                </a:cubicBezTo>
                <a:lnTo>
                  <a:pt x="149307" y="106648"/>
                </a:lnTo>
                <a:lnTo>
                  <a:pt x="149307" y="95983"/>
                </a:lnTo>
                <a:lnTo>
                  <a:pt x="181302" y="95983"/>
                </a:lnTo>
                <a:cubicBezTo>
                  <a:pt x="187201" y="95983"/>
                  <a:pt x="191966" y="91217"/>
                  <a:pt x="191966" y="85318"/>
                </a:cubicBezTo>
                <a:cubicBezTo>
                  <a:pt x="191966" y="79419"/>
                  <a:pt x="187201" y="74654"/>
                  <a:pt x="181302" y="74654"/>
                </a:cubicBezTo>
                <a:lnTo>
                  <a:pt x="106648" y="74654"/>
                </a:lnTo>
                <a:lnTo>
                  <a:pt x="106648" y="63989"/>
                </a:lnTo>
                <a:lnTo>
                  <a:pt x="111980" y="63989"/>
                </a:lnTo>
                <a:cubicBezTo>
                  <a:pt x="120812" y="63989"/>
                  <a:pt x="127978" y="56823"/>
                  <a:pt x="127978" y="47992"/>
                </a:cubicBezTo>
                <a:lnTo>
                  <a:pt x="127978" y="26662"/>
                </a:lnTo>
                <a:cubicBezTo>
                  <a:pt x="127978" y="17830"/>
                  <a:pt x="120812" y="10665"/>
                  <a:pt x="111980" y="10665"/>
                </a:cubicBezTo>
                <a:lnTo>
                  <a:pt x="79986" y="10665"/>
                </a:lnTo>
                <a:close/>
                <a:moveTo>
                  <a:pt x="149307" y="125311"/>
                </a:moveTo>
                <a:lnTo>
                  <a:pt x="151973" y="125311"/>
                </a:lnTo>
                <a:lnTo>
                  <a:pt x="151973" y="141309"/>
                </a:lnTo>
                <a:lnTo>
                  <a:pt x="125311" y="141309"/>
                </a:lnTo>
                <a:lnTo>
                  <a:pt x="125311" y="125311"/>
                </a:lnTo>
                <a:lnTo>
                  <a:pt x="149307" y="125311"/>
                </a:lnTo>
                <a:close/>
                <a:moveTo>
                  <a:pt x="63989" y="125311"/>
                </a:moveTo>
                <a:lnTo>
                  <a:pt x="66655" y="125311"/>
                </a:lnTo>
                <a:lnTo>
                  <a:pt x="66655" y="141309"/>
                </a:lnTo>
                <a:lnTo>
                  <a:pt x="39993" y="141309"/>
                </a:lnTo>
                <a:lnTo>
                  <a:pt x="39993" y="125311"/>
                </a:lnTo>
                <a:lnTo>
                  <a:pt x="63989" y="12531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1173981" y="2620981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Authenticator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73981" y="2894000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L'équipement réseau contrôlant l'accès (switch, point d'accès Wi-Fi, NAC)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2149" y="3313767"/>
            <a:ext cx="6849362" cy="689373"/>
          </a:xfrm>
          <a:custGeom>
            <a:avLst/>
            <a:gdLst/>
            <a:ahLst/>
            <a:cxnLst/>
            <a:rect l="l" t="t" r="r" b="b"/>
            <a:pathLst>
              <a:path w="6849362" h="689373">
                <a:moveTo>
                  <a:pt x="68255" y="0"/>
                </a:moveTo>
                <a:lnTo>
                  <a:pt x="6781107" y="0"/>
                </a:lnTo>
                <a:cubicBezTo>
                  <a:pt x="6818803" y="0"/>
                  <a:pt x="6849362" y="30559"/>
                  <a:pt x="6849362" y="68255"/>
                </a:cubicBezTo>
                <a:lnTo>
                  <a:pt x="6849362" y="621118"/>
                </a:lnTo>
                <a:cubicBezTo>
                  <a:pt x="6849362" y="658814"/>
                  <a:pt x="6818803" y="689373"/>
                  <a:pt x="6781107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27943" y="3419562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58054" y="3539008"/>
            <a:ext cx="149307" cy="170637"/>
          </a:xfrm>
          <a:custGeom>
            <a:avLst/>
            <a:gdLst/>
            <a:ahLst/>
            <a:cxnLst/>
            <a:rect l="l" t="t" r="r" b="b"/>
            <a:pathLst>
              <a:path w="149307" h="170637">
                <a:moveTo>
                  <a:pt x="21330" y="10665"/>
                </a:moveTo>
                <a:cubicBezTo>
                  <a:pt x="9565" y="10665"/>
                  <a:pt x="0" y="20230"/>
                  <a:pt x="0" y="31994"/>
                </a:cubicBezTo>
                <a:lnTo>
                  <a:pt x="0" y="53324"/>
                </a:lnTo>
                <a:cubicBezTo>
                  <a:pt x="0" y="65089"/>
                  <a:pt x="9565" y="74654"/>
                  <a:pt x="21330" y="74654"/>
                </a:cubicBezTo>
                <a:lnTo>
                  <a:pt x="127978" y="74654"/>
                </a:lnTo>
                <a:cubicBezTo>
                  <a:pt x="139742" y="74654"/>
                  <a:pt x="149307" y="65089"/>
                  <a:pt x="149307" y="53324"/>
                </a:cubicBezTo>
                <a:lnTo>
                  <a:pt x="149307" y="31994"/>
                </a:lnTo>
                <a:cubicBezTo>
                  <a:pt x="149307" y="20230"/>
                  <a:pt x="139742" y="10665"/>
                  <a:pt x="127978" y="10665"/>
                </a:cubicBezTo>
                <a:lnTo>
                  <a:pt x="21330" y="10665"/>
                </a:lnTo>
                <a:close/>
                <a:moveTo>
                  <a:pt x="93317" y="34661"/>
                </a:moveTo>
                <a:cubicBezTo>
                  <a:pt x="97732" y="34661"/>
                  <a:pt x="101316" y="38245"/>
                  <a:pt x="101316" y="42659"/>
                </a:cubicBezTo>
                <a:cubicBezTo>
                  <a:pt x="101316" y="47074"/>
                  <a:pt x="97732" y="50658"/>
                  <a:pt x="93317" y="50658"/>
                </a:cubicBezTo>
                <a:cubicBezTo>
                  <a:pt x="88902" y="50658"/>
                  <a:pt x="85318" y="47074"/>
                  <a:pt x="85318" y="42659"/>
                </a:cubicBezTo>
                <a:cubicBezTo>
                  <a:pt x="85318" y="38245"/>
                  <a:pt x="88902" y="34661"/>
                  <a:pt x="93317" y="34661"/>
                </a:cubicBezTo>
                <a:close/>
                <a:moveTo>
                  <a:pt x="111980" y="42659"/>
                </a:moveTo>
                <a:cubicBezTo>
                  <a:pt x="111980" y="38245"/>
                  <a:pt x="115564" y="34661"/>
                  <a:pt x="119979" y="34661"/>
                </a:cubicBezTo>
                <a:cubicBezTo>
                  <a:pt x="124394" y="34661"/>
                  <a:pt x="127978" y="38245"/>
                  <a:pt x="127978" y="42659"/>
                </a:cubicBezTo>
                <a:cubicBezTo>
                  <a:pt x="127978" y="47074"/>
                  <a:pt x="124394" y="50658"/>
                  <a:pt x="119979" y="50658"/>
                </a:cubicBezTo>
                <a:cubicBezTo>
                  <a:pt x="115564" y="50658"/>
                  <a:pt x="111980" y="47074"/>
                  <a:pt x="111980" y="42659"/>
                </a:cubicBezTo>
                <a:close/>
                <a:moveTo>
                  <a:pt x="21330" y="95983"/>
                </a:moveTo>
                <a:cubicBezTo>
                  <a:pt x="9565" y="95983"/>
                  <a:pt x="0" y="105548"/>
                  <a:pt x="0" y="117313"/>
                </a:cubicBezTo>
                <a:lnTo>
                  <a:pt x="0" y="138642"/>
                </a:lnTo>
                <a:cubicBezTo>
                  <a:pt x="0" y="150407"/>
                  <a:pt x="9565" y="159972"/>
                  <a:pt x="21330" y="159972"/>
                </a:cubicBezTo>
                <a:lnTo>
                  <a:pt x="127978" y="159972"/>
                </a:lnTo>
                <a:cubicBezTo>
                  <a:pt x="139742" y="159972"/>
                  <a:pt x="149307" y="150407"/>
                  <a:pt x="149307" y="138642"/>
                </a:cubicBezTo>
                <a:lnTo>
                  <a:pt x="149307" y="117313"/>
                </a:lnTo>
                <a:cubicBezTo>
                  <a:pt x="149307" y="105548"/>
                  <a:pt x="139742" y="95983"/>
                  <a:pt x="127978" y="95983"/>
                </a:cubicBezTo>
                <a:lnTo>
                  <a:pt x="21330" y="95983"/>
                </a:lnTo>
                <a:close/>
                <a:moveTo>
                  <a:pt x="93317" y="119979"/>
                </a:moveTo>
                <a:cubicBezTo>
                  <a:pt x="97732" y="119979"/>
                  <a:pt x="101316" y="123563"/>
                  <a:pt x="101316" y="127978"/>
                </a:cubicBezTo>
                <a:cubicBezTo>
                  <a:pt x="101316" y="132392"/>
                  <a:pt x="97732" y="135976"/>
                  <a:pt x="93317" y="135976"/>
                </a:cubicBezTo>
                <a:cubicBezTo>
                  <a:pt x="88902" y="135976"/>
                  <a:pt x="85318" y="132392"/>
                  <a:pt x="85318" y="127978"/>
                </a:cubicBezTo>
                <a:cubicBezTo>
                  <a:pt x="85318" y="123563"/>
                  <a:pt x="88902" y="119979"/>
                  <a:pt x="93317" y="119979"/>
                </a:cubicBezTo>
                <a:close/>
                <a:moveTo>
                  <a:pt x="111980" y="127978"/>
                </a:moveTo>
                <a:cubicBezTo>
                  <a:pt x="111980" y="123563"/>
                  <a:pt x="115564" y="119979"/>
                  <a:pt x="119979" y="119979"/>
                </a:cubicBezTo>
                <a:cubicBezTo>
                  <a:pt x="124394" y="119979"/>
                  <a:pt x="127978" y="123563"/>
                  <a:pt x="127978" y="127978"/>
                </a:cubicBezTo>
                <a:cubicBezTo>
                  <a:pt x="127978" y="132392"/>
                  <a:pt x="124394" y="135976"/>
                  <a:pt x="119979" y="135976"/>
                </a:cubicBezTo>
                <a:cubicBezTo>
                  <a:pt x="115564" y="135976"/>
                  <a:pt x="111980" y="132392"/>
                  <a:pt x="111980" y="12797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73981" y="3419562"/>
            <a:ext cx="616852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Serveur d'authentification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73981" y="3692581"/>
            <a:ext cx="61599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Généralement un serveur RADIUS qui valide les identités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44686" y="4358065"/>
            <a:ext cx="7207699" cy="1388984"/>
          </a:xfrm>
          <a:custGeom>
            <a:avLst/>
            <a:gdLst/>
            <a:ahLst/>
            <a:cxnLst/>
            <a:rect l="l" t="t" r="r" b="b"/>
            <a:pathLst>
              <a:path w="7207699" h="1388984">
                <a:moveTo>
                  <a:pt x="102382" y="0"/>
                </a:moveTo>
                <a:lnTo>
                  <a:pt x="7105317" y="0"/>
                </a:lnTo>
                <a:cubicBezTo>
                  <a:pt x="7161861" y="0"/>
                  <a:pt x="7207699" y="45838"/>
                  <a:pt x="7207699" y="102382"/>
                </a:cubicBezTo>
                <a:lnTo>
                  <a:pt x="7207699" y="1286602"/>
                </a:lnTo>
                <a:cubicBezTo>
                  <a:pt x="7207699" y="1343146"/>
                  <a:pt x="7161861" y="1388984"/>
                  <a:pt x="7105317" y="1388984"/>
                </a:cubicBezTo>
                <a:lnTo>
                  <a:pt x="102382" y="1388984"/>
                </a:lnTo>
                <a:cubicBezTo>
                  <a:pt x="45876" y="1388984"/>
                  <a:pt x="0" y="1343108"/>
                  <a:pt x="0" y="128660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40065" y="4566241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11980" y="117313"/>
                </a:moveTo>
                <a:cubicBezTo>
                  <a:pt x="144375" y="117313"/>
                  <a:pt x="170637" y="91051"/>
                  <a:pt x="170637" y="58656"/>
                </a:cubicBezTo>
                <a:cubicBezTo>
                  <a:pt x="170637" y="26262"/>
                  <a:pt x="144375" y="0"/>
                  <a:pt x="111980" y="0"/>
                </a:cubicBezTo>
                <a:cubicBezTo>
                  <a:pt x="79586" y="0"/>
                  <a:pt x="53324" y="26262"/>
                  <a:pt x="53324" y="58656"/>
                </a:cubicBezTo>
                <a:cubicBezTo>
                  <a:pt x="53324" y="64889"/>
                  <a:pt x="54291" y="70921"/>
                  <a:pt x="56090" y="76553"/>
                </a:cubicBezTo>
                <a:lnTo>
                  <a:pt x="2333" y="130311"/>
                </a:lnTo>
                <a:cubicBezTo>
                  <a:pt x="833" y="131810"/>
                  <a:pt x="0" y="133843"/>
                  <a:pt x="0" y="135976"/>
                </a:cubicBezTo>
                <a:lnTo>
                  <a:pt x="0" y="162638"/>
                </a:lnTo>
                <a:cubicBezTo>
                  <a:pt x="0" y="167071"/>
                  <a:pt x="3566" y="170637"/>
                  <a:pt x="7999" y="170637"/>
                </a:cubicBezTo>
                <a:lnTo>
                  <a:pt x="34661" y="170637"/>
                </a:lnTo>
                <a:cubicBezTo>
                  <a:pt x="39093" y="170637"/>
                  <a:pt x="42659" y="167071"/>
                  <a:pt x="42659" y="162638"/>
                </a:cubicBezTo>
                <a:lnTo>
                  <a:pt x="42659" y="149307"/>
                </a:lnTo>
                <a:lnTo>
                  <a:pt x="55990" y="149307"/>
                </a:lnTo>
                <a:cubicBezTo>
                  <a:pt x="60423" y="149307"/>
                  <a:pt x="63989" y="145741"/>
                  <a:pt x="63989" y="141309"/>
                </a:cubicBezTo>
                <a:lnTo>
                  <a:pt x="63989" y="127978"/>
                </a:lnTo>
                <a:lnTo>
                  <a:pt x="77320" y="127978"/>
                </a:lnTo>
                <a:cubicBezTo>
                  <a:pt x="79453" y="127978"/>
                  <a:pt x="81486" y="127144"/>
                  <a:pt x="82985" y="125645"/>
                </a:cubicBezTo>
                <a:lnTo>
                  <a:pt x="94084" y="114547"/>
                </a:lnTo>
                <a:cubicBezTo>
                  <a:pt x="99716" y="116346"/>
                  <a:pt x="105748" y="117313"/>
                  <a:pt x="111980" y="117313"/>
                </a:cubicBezTo>
                <a:close/>
                <a:moveTo>
                  <a:pt x="125311" y="31994"/>
                </a:moveTo>
                <a:cubicBezTo>
                  <a:pt x="132669" y="31994"/>
                  <a:pt x="138642" y="37968"/>
                  <a:pt x="138642" y="45325"/>
                </a:cubicBezTo>
                <a:cubicBezTo>
                  <a:pt x="138642" y="52683"/>
                  <a:pt x="132669" y="58656"/>
                  <a:pt x="125311" y="58656"/>
                </a:cubicBezTo>
                <a:cubicBezTo>
                  <a:pt x="117954" y="58656"/>
                  <a:pt x="111980" y="52683"/>
                  <a:pt x="111980" y="45325"/>
                </a:cubicBezTo>
                <a:cubicBezTo>
                  <a:pt x="111980" y="37968"/>
                  <a:pt x="117954" y="31994"/>
                  <a:pt x="125311" y="31994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5" name="Text 23"/>
          <p:cNvSpPr/>
          <p:nvPr/>
        </p:nvSpPr>
        <p:spPr>
          <a:xfrm>
            <a:off x="732032" y="4532113"/>
            <a:ext cx="673162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Méthodes d'authentification supportées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2149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89550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3816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MSCHAPv2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842010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2909411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EAP-TLS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913677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Certificats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61924" y="4876800"/>
            <a:ext cx="2208040" cy="689373"/>
          </a:xfrm>
          <a:custGeom>
            <a:avLst/>
            <a:gdLst/>
            <a:ahLst/>
            <a:cxnLst/>
            <a:rect l="l" t="t" r="r" b="b"/>
            <a:pathLst>
              <a:path w="2208040" h="689373">
                <a:moveTo>
                  <a:pt x="68255" y="0"/>
                </a:moveTo>
                <a:lnTo>
                  <a:pt x="2139786" y="0"/>
                </a:lnTo>
                <a:cubicBezTo>
                  <a:pt x="2177456" y="0"/>
                  <a:pt x="2208040" y="30584"/>
                  <a:pt x="2208040" y="68255"/>
                </a:cubicBezTo>
                <a:lnTo>
                  <a:pt x="2208040" y="621118"/>
                </a:lnTo>
                <a:cubicBezTo>
                  <a:pt x="2208040" y="658814"/>
                  <a:pt x="2177482" y="689373"/>
                  <a:pt x="2139786" y="689373"/>
                </a:cubicBezTo>
                <a:lnTo>
                  <a:pt x="68255" y="689373"/>
                </a:lnTo>
                <a:cubicBezTo>
                  <a:pt x="30584" y="689373"/>
                  <a:pt x="0" y="658789"/>
                  <a:pt x="0" y="621118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5229325" y="4982595"/>
            <a:ext cx="207323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9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EAP-TTLS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33591" y="52556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Tunnel TLS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761682" y="1163743"/>
            <a:ext cx="4085045" cy="5697563"/>
          </a:xfrm>
          <a:custGeom>
            <a:avLst/>
            <a:gdLst/>
            <a:ahLst/>
            <a:cxnLst/>
            <a:rect l="l" t="t" r="r" b="b"/>
            <a:pathLst>
              <a:path w="4085045" h="5697563">
                <a:moveTo>
                  <a:pt x="102371" y="0"/>
                </a:moveTo>
                <a:lnTo>
                  <a:pt x="3982674" y="0"/>
                </a:lnTo>
                <a:cubicBezTo>
                  <a:pt x="4039212" y="0"/>
                  <a:pt x="4085045" y="45833"/>
                  <a:pt x="4085045" y="102371"/>
                </a:cubicBezTo>
                <a:lnTo>
                  <a:pt x="4085045" y="5595192"/>
                </a:lnTo>
                <a:cubicBezTo>
                  <a:pt x="4085045" y="5651730"/>
                  <a:pt x="4039212" y="5697563"/>
                  <a:pt x="3982674" y="5697563"/>
                </a:cubicBezTo>
                <a:lnTo>
                  <a:pt x="102371" y="5697563"/>
                </a:lnTo>
                <a:cubicBezTo>
                  <a:pt x="45833" y="5697563"/>
                  <a:pt x="0" y="5651730"/>
                  <a:pt x="0" y="5595192"/>
                </a:cubicBezTo>
                <a:lnTo>
                  <a:pt x="0" y="102371"/>
                </a:lnTo>
                <a:cubicBezTo>
                  <a:pt x="0" y="45871"/>
                  <a:pt x="45871" y="0"/>
                  <a:pt x="102371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957061" y="1371920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67504" y="50191"/>
                </a:moveTo>
                <a:lnTo>
                  <a:pt x="135510" y="82186"/>
                </a:lnTo>
                <a:cubicBezTo>
                  <a:pt x="132443" y="85252"/>
                  <a:pt x="127878" y="86152"/>
                  <a:pt x="123878" y="84485"/>
                </a:cubicBezTo>
                <a:cubicBezTo>
                  <a:pt x="119879" y="82819"/>
                  <a:pt x="117313" y="78953"/>
                  <a:pt x="117313" y="74654"/>
                </a:cubicBezTo>
                <a:lnTo>
                  <a:pt x="117313" y="53324"/>
                </a:lnTo>
                <a:lnTo>
                  <a:pt x="10665" y="53324"/>
                </a:lnTo>
                <a:cubicBezTo>
                  <a:pt x="4766" y="53324"/>
                  <a:pt x="0" y="48558"/>
                  <a:pt x="0" y="42659"/>
                </a:cubicBezTo>
                <a:cubicBezTo>
                  <a:pt x="0" y="36760"/>
                  <a:pt x="4766" y="31994"/>
                  <a:pt x="10665" y="31994"/>
                </a:cubicBezTo>
                <a:lnTo>
                  <a:pt x="117313" y="31994"/>
                </a:lnTo>
                <a:lnTo>
                  <a:pt x="117313" y="10665"/>
                </a:lnTo>
                <a:cubicBezTo>
                  <a:pt x="117313" y="6366"/>
                  <a:pt x="119912" y="2466"/>
                  <a:pt x="123912" y="800"/>
                </a:cubicBezTo>
                <a:cubicBezTo>
                  <a:pt x="127911" y="-867"/>
                  <a:pt x="132477" y="67"/>
                  <a:pt x="135543" y="3099"/>
                </a:cubicBezTo>
                <a:lnTo>
                  <a:pt x="167537" y="35094"/>
                </a:lnTo>
                <a:cubicBezTo>
                  <a:pt x="171703" y="39260"/>
                  <a:pt x="171703" y="46025"/>
                  <a:pt x="167537" y="50191"/>
                </a:cubicBezTo>
                <a:close/>
                <a:moveTo>
                  <a:pt x="35094" y="167504"/>
                </a:moveTo>
                <a:lnTo>
                  <a:pt x="3099" y="135510"/>
                </a:lnTo>
                <a:cubicBezTo>
                  <a:pt x="-1066" y="131344"/>
                  <a:pt x="-1066" y="124578"/>
                  <a:pt x="3099" y="120412"/>
                </a:cubicBezTo>
                <a:lnTo>
                  <a:pt x="35094" y="88418"/>
                </a:lnTo>
                <a:cubicBezTo>
                  <a:pt x="38160" y="85352"/>
                  <a:pt x="42726" y="84452"/>
                  <a:pt x="46725" y="86118"/>
                </a:cubicBezTo>
                <a:cubicBezTo>
                  <a:pt x="50724" y="87785"/>
                  <a:pt x="53324" y="91684"/>
                  <a:pt x="53324" y="95983"/>
                </a:cubicBezTo>
                <a:lnTo>
                  <a:pt x="53324" y="117313"/>
                </a:lnTo>
                <a:lnTo>
                  <a:pt x="159972" y="117313"/>
                </a:lnTo>
                <a:cubicBezTo>
                  <a:pt x="165871" y="117313"/>
                  <a:pt x="170637" y="122079"/>
                  <a:pt x="170637" y="127978"/>
                </a:cubicBezTo>
                <a:cubicBezTo>
                  <a:pt x="170637" y="133877"/>
                  <a:pt x="165871" y="138642"/>
                  <a:pt x="159972" y="138642"/>
                </a:cubicBezTo>
                <a:lnTo>
                  <a:pt x="53324" y="138642"/>
                </a:lnTo>
                <a:lnTo>
                  <a:pt x="53324" y="159972"/>
                </a:lnTo>
                <a:cubicBezTo>
                  <a:pt x="53324" y="164271"/>
                  <a:pt x="50724" y="168171"/>
                  <a:pt x="46725" y="169837"/>
                </a:cubicBezTo>
                <a:cubicBezTo>
                  <a:pt x="42726" y="171503"/>
                  <a:pt x="38160" y="170570"/>
                  <a:pt x="35094" y="16753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7" name="Text 35"/>
          <p:cNvSpPr/>
          <p:nvPr/>
        </p:nvSpPr>
        <p:spPr>
          <a:xfrm>
            <a:off x="8149028" y="1337793"/>
            <a:ext cx="360896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Flux d'authentification</a:t>
            </a:r>
            <a:endParaRPr lang="en-US" sz="1600" dirty="0"/>
          </a:p>
        </p:txBody>
      </p:sp>
      <p:pic>
        <p:nvPicPr>
          <p:cNvPr id="38" name="Image 0" descr="https://kimi-web-img.moonshot.cn/img/jumpcloud.com/b92bff9cde21151422eead9502de6b2cf1970028.png">    </p:cNvPr>
          <p:cNvPicPr>
            <a:picLocks noChangeAspect="1"/>
          </p:cNvPicPr>
          <p:nvPr/>
        </p:nvPicPr>
        <p:blipFill>
          <a:blip r:embed="rId1"/>
          <a:srcRect l="38" r="38" t="0" b="0"/>
          <a:stretch/>
        </p:blipFill>
        <p:spPr>
          <a:xfrm>
            <a:off x="7935732" y="1713194"/>
            <a:ext cx="3728414" cy="2798444"/>
          </a:xfrm>
          <a:prstGeom prst="roundRect">
            <a:avLst>
              <a:gd name="adj" fmla="val 2439"/>
            </a:avLst>
          </a:prstGeom>
        </p:spPr>
      </p:pic>
      <p:sp>
        <p:nvSpPr>
          <p:cNvPr id="39" name="Shape 36"/>
          <p:cNvSpPr/>
          <p:nvPr/>
        </p:nvSpPr>
        <p:spPr>
          <a:xfrm>
            <a:off x="7935732" y="4658385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40" name="Shape 37"/>
          <p:cNvSpPr/>
          <p:nvPr/>
        </p:nvSpPr>
        <p:spPr>
          <a:xfrm>
            <a:off x="8003986" y="4726640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8099916" y="4760767"/>
            <a:ext cx="11091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8345260" y="4743703"/>
            <a:ext cx="204764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EAPOL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Client ↔ Authenticator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7935732" y="5102041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44" name="Shape 41"/>
          <p:cNvSpPr/>
          <p:nvPr/>
        </p:nvSpPr>
        <p:spPr>
          <a:xfrm>
            <a:off x="8003986" y="5170295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8089838" y="5204423"/>
            <a:ext cx="12797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8345260" y="5187359"/>
            <a:ext cx="221827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Authenticator ↔ Serveur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7935732" y="5545696"/>
            <a:ext cx="3736946" cy="375401"/>
          </a:xfrm>
          <a:custGeom>
            <a:avLst/>
            <a:gdLst/>
            <a:ahLst/>
            <a:cxnLst/>
            <a:rect l="l" t="t" r="r" b="b"/>
            <a:pathLst>
              <a:path w="3736946" h="375401">
                <a:moveTo>
                  <a:pt x="68255" y="0"/>
                </a:moveTo>
                <a:lnTo>
                  <a:pt x="3668691" y="0"/>
                </a:lnTo>
                <a:cubicBezTo>
                  <a:pt x="3706387" y="0"/>
                  <a:pt x="3736946" y="30559"/>
                  <a:pt x="3736946" y="68255"/>
                </a:cubicBezTo>
                <a:lnTo>
                  <a:pt x="3736946" y="307146"/>
                </a:lnTo>
                <a:cubicBezTo>
                  <a:pt x="3736946" y="344842"/>
                  <a:pt x="3706387" y="375401"/>
                  <a:pt x="3668691" y="375401"/>
                </a:cubicBezTo>
                <a:lnTo>
                  <a:pt x="68255" y="375401"/>
                </a:lnTo>
                <a:cubicBezTo>
                  <a:pt x="30559" y="375401"/>
                  <a:pt x="0" y="344842"/>
                  <a:pt x="0" y="307146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48" name="Shape 45"/>
          <p:cNvSpPr/>
          <p:nvPr/>
        </p:nvSpPr>
        <p:spPr>
          <a:xfrm>
            <a:off x="8003986" y="5613951"/>
            <a:ext cx="238892" cy="238892"/>
          </a:xfrm>
          <a:custGeom>
            <a:avLst/>
            <a:gdLst/>
            <a:ahLst/>
            <a:cxnLst/>
            <a:rect l="l" t="t" r="r" b="b"/>
            <a:pathLst>
              <a:path w="238892" h="238892">
                <a:moveTo>
                  <a:pt x="119446" y="0"/>
                </a:moveTo>
                <a:lnTo>
                  <a:pt x="119446" y="0"/>
                </a:lnTo>
                <a:cubicBezTo>
                  <a:pt x="185370" y="0"/>
                  <a:pt x="238892" y="53522"/>
                  <a:pt x="238892" y="119446"/>
                </a:cubicBezTo>
                <a:lnTo>
                  <a:pt x="238892" y="119446"/>
                </a:lnTo>
                <a:cubicBezTo>
                  <a:pt x="238892" y="185370"/>
                  <a:pt x="185370" y="238892"/>
                  <a:pt x="119446" y="238892"/>
                </a:cubicBezTo>
                <a:lnTo>
                  <a:pt x="119446" y="238892"/>
                </a:lnTo>
                <a:cubicBezTo>
                  <a:pt x="53522" y="238892"/>
                  <a:pt x="0" y="185370"/>
                  <a:pt x="0" y="119446"/>
                </a:cubicBezTo>
                <a:lnTo>
                  <a:pt x="0" y="119446"/>
                </a:lnTo>
                <a:cubicBezTo>
                  <a:pt x="0" y="53522"/>
                  <a:pt x="53522" y="0"/>
                  <a:pt x="119446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8088291" y="5648078"/>
            <a:ext cx="12797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8345260" y="5631015"/>
            <a:ext cx="2098833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Accès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Port ouvert si authentifié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7939144" y="6061019"/>
            <a:ext cx="3735240" cy="621118"/>
          </a:xfrm>
          <a:custGeom>
            <a:avLst/>
            <a:gdLst/>
            <a:ahLst/>
            <a:cxnLst/>
            <a:rect l="l" t="t" r="r" b="b"/>
            <a:pathLst>
              <a:path w="3735240" h="621118">
                <a:moveTo>
                  <a:pt x="68255" y="0"/>
                </a:moveTo>
                <a:lnTo>
                  <a:pt x="3666985" y="0"/>
                </a:lnTo>
                <a:cubicBezTo>
                  <a:pt x="3704681" y="0"/>
                  <a:pt x="3735240" y="30559"/>
                  <a:pt x="3735240" y="68255"/>
                </a:cubicBezTo>
                <a:lnTo>
                  <a:pt x="3735240" y="552863"/>
                </a:lnTo>
                <a:cubicBezTo>
                  <a:pt x="3735240" y="590559"/>
                  <a:pt x="3704681" y="621118"/>
                  <a:pt x="3666985" y="621118"/>
                </a:cubicBezTo>
                <a:lnTo>
                  <a:pt x="68255" y="621118"/>
                </a:lnTo>
                <a:cubicBezTo>
                  <a:pt x="30584" y="621118"/>
                  <a:pt x="0" y="590534"/>
                  <a:pt x="0" y="552863"/>
                </a:cubicBezTo>
                <a:lnTo>
                  <a:pt x="0" y="68255"/>
                </a:lnTo>
                <a:cubicBezTo>
                  <a:pt x="0" y="30584"/>
                  <a:pt x="30584" y="0"/>
                  <a:pt x="6825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Shape 49"/>
          <p:cNvSpPr/>
          <p:nvPr/>
        </p:nvSpPr>
        <p:spPr>
          <a:xfrm>
            <a:off x="8221068" y="6207768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59723" y="42659"/>
                </a:moveTo>
                <a:cubicBezTo>
                  <a:pt x="59723" y="37950"/>
                  <a:pt x="63546" y="34127"/>
                  <a:pt x="68255" y="34127"/>
                </a:cubicBezTo>
                <a:cubicBezTo>
                  <a:pt x="72964" y="34127"/>
                  <a:pt x="76787" y="37950"/>
                  <a:pt x="76787" y="42659"/>
                </a:cubicBezTo>
                <a:cubicBezTo>
                  <a:pt x="76787" y="47368"/>
                  <a:pt x="72964" y="51191"/>
                  <a:pt x="68255" y="51191"/>
                </a:cubicBezTo>
                <a:cubicBezTo>
                  <a:pt x="63546" y="51191"/>
                  <a:pt x="59723" y="47368"/>
                  <a:pt x="59723" y="42659"/>
                </a:cubicBezTo>
                <a:close/>
                <a:moveTo>
                  <a:pt x="57590" y="59723"/>
                </a:moveTo>
                <a:lnTo>
                  <a:pt x="70388" y="59723"/>
                </a:lnTo>
                <a:cubicBezTo>
                  <a:pt x="73934" y="59723"/>
                  <a:pt x="76787" y="62576"/>
                  <a:pt x="76787" y="66122"/>
                </a:cubicBezTo>
                <a:lnTo>
                  <a:pt x="76787" y="89584"/>
                </a:lnTo>
                <a:lnTo>
                  <a:pt x="78920" y="89584"/>
                </a:lnTo>
                <a:cubicBezTo>
                  <a:pt x="82466" y="89584"/>
                  <a:pt x="85318" y="92437"/>
                  <a:pt x="85318" y="95983"/>
                </a:cubicBezTo>
                <a:cubicBezTo>
                  <a:pt x="85318" y="99529"/>
                  <a:pt x="82466" y="102382"/>
                  <a:pt x="78920" y="102382"/>
                </a:cubicBezTo>
                <a:lnTo>
                  <a:pt x="57590" y="102382"/>
                </a:lnTo>
                <a:cubicBezTo>
                  <a:pt x="54044" y="102382"/>
                  <a:pt x="51191" y="99529"/>
                  <a:pt x="51191" y="95983"/>
                </a:cubicBezTo>
                <a:cubicBezTo>
                  <a:pt x="51191" y="92437"/>
                  <a:pt x="54044" y="89584"/>
                  <a:pt x="57590" y="89584"/>
                </a:cubicBezTo>
                <a:lnTo>
                  <a:pt x="63989" y="89584"/>
                </a:lnTo>
                <a:lnTo>
                  <a:pt x="63989" y="72521"/>
                </a:lnTo>
                <a:lnTo>
                  <a:pt x="57590" y="72521"/>
                </a:lnTo>
                <a:cubicBezTo>
                  <a:pt x="54044" y="72521"/>
                  <a:pt x="51191" y="69668"/>
                  <a:pt x="51191" y="66122"/>
                </a:cubicBezTo>
                <a:cubicBezTo>
                  <a:pt x="51191" y="62576"/>
                  <a:pt x="54044" y="59723"/>
                  <a:pt x="57590" y="5972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3" name="Text 50"/>
          <p:cNvSpPr/>
          <p:nvPr/>
        </p:nvSpPr>
        <p:spPr>
          <a:xfrm>
            <a:off x="8227302" y="6166815"/>
            <a:ext cx="3375415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L'accès n'est accordé qu'après authentification réussie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352425"/>
                </a:lnTo>
                <a:cubicBezTo>
                  <a:pt x="57150" y="368196"/>
                  <a:pt x="44346" y="381000"/>
                  <a:pt x="28575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4543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RADIUS &amp; Active Directory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8382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d'authentification centralisée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99210"/>
            <a:ext cx="5589270" cy="3408045"/>
          </a:xfrm>
          <a:custGeom>
            <a:avLst/>
            <a:gdLst/>
            <a:ahLst/>
            <a:cxnLst/>
            <a:rect l="l" t="t" r="r" b="b"/>
            <a:pathLst>
              <a:path w="5589270" h="3408045">
                <a:moveTo>
                  <a:pt x="114306" y="0"/>
                </a:moveTo>
                <a:lnTo>
                  <a:pt x="5474964" y="0"/>
                </a:lnTo>
                <a:cubicBezTo>
                  <a:pt x="5538094" y="0"/>
                  <a:pt x="5589270" y="51176"/>
                  <a:pt x="5589270" y="114306"/>
                </a:cubicBezTo>
                <a:lnTo>
                  <a:pt x="5589270" y="3293739"/>
                </a:lnTo>
                <a:cubicBezTo>
                  <a:pt x="5589270" y="3356869"/>
                  <a:pt x="5538094" y="3408045"/>
                  <a:pt x="5474964" y="3408045"/>
                </a:cubicBezTo>
                <a:lnTo>
                  <a:pt x="114306" y="3408045"/>
                </a:lnTo>
                <a:cubicBezTo>
                  <a:pt x="51176" y="3408045"/>
                  <a:pt x="0" y="3356869"/>
                  <a:pt x="0" y="3293739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1520" y="16459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6"/>
          <p:cNvSpPr/>
          <p:nvPr/>
        </p:nvSpPr>
        <p:spPr>
          <a:xfrm>
            <a:off x="1226820" y="1607820"/>
            <a:ext cx="93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120" y="2179323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(Remote Authentication Dial-In User Service) est un protocole d'authentification centralisée utilisé pour vérifier les identités des utilisateurs et autoriser l'accès réseau.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8170" y="3112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1" name="Text 9"/>
          <p:cNvSpPr/>
          <p:nvPr/>
        </p:nvSpPr>
        <p:spPr>
          <a:xfrm>
            <a:off x="883920" y="3074673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Authentification centralisée des utilisateurs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8170" y="3417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3" name="Text 11"/>
          <p:cNvSpPr/>
          <p:nvPr/>
        </p:nvSpPr>
        <p:spPr>
          <a:xfrm>
            <a:off x="883920" y="3379473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Autorisation d'accès basée sur les politiques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170" y="37223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15" name="Text 13"/>
          <p:cNvSpPr/>
          <p:nvPr/>
        </p:nvSpPr>
        <p:spPr>
          <a:xfrm>
            <a:off x="883920" y="3684273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Accounting et journalisation des connexions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4810" y="4903469"/>
            <a:ext cx="5589270" cy="1569720"/>
          </a:xfrm>
          <a:custGeom>
            <a:avLst/>
            <a:gdLst/>
            <a:ahLst/>
            <a:cxnLst/>
            <a:rect l="l" t="t" r="r" b="b"/>
            <a:pathLst>
              <a:path w="5589270" h="1569720">
                <a:moveTo>
                  <a:pt x="114307" y="0"/>
                </a:moveTo>
                <a:lnTo>
                  <a:pt x="5474963" y="0"/>
                </a:lnTo>
                <a:cubicBezTo>
                  <a:pt x="5538093" y="0"/>
                  <a:pt x="5589270" y="51177"/>
                  <a:pt x="5589270" y="114307"/>
                </a:cubicBezTo>
                <a:lnTo>
                  <a:pt x="5589270" y="1455413"/>
                </a:lnTo>
                <a:cubicBezTo>
                  <a:pt x="5589270" y="1518543"/>
                  <a:pt x="5538093" y="1569720"/>
                  <a:pt x="5474963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79120" y="509778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60095" y="525018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26820" y="5212082"/>
            <a:ext cx="561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9120" y="5783582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Policy Server (NPS)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l'implémentation Microsoft de RADIUS, intégrée nativement à Windows Server.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4110" y="1299210"/>
            <a:ext cx="5589270" cy="3465195"/>
          </a:xfrm>
          <a:custGeom>
            <a:avLst/>
            <a:gdLst/>
            <a:ahLst/>
            <a:cxnLst/>
            <a:rect l="l" t="t" r="r" b="b"/>
            <a:pathLst>
              <a:path w="5589270" h="3465195">
                <a:moveTo>
                  <a:pt x="114317" y="0"/>
                </a:moveTo>
                <a:lnTo>
                  <a:pt x="5474953" y="0"/>
                </a:lnTo>
                <a:cubicBezTo>
                  <a:pt x="5538089" y="0"/>
                  <a:pt x="5589270" y="51181"/>
                  <a:pt x="5589270" y="114317"/>
                </a:cubicBezTo>
                <a:lnTo>
                  <a:pt x="5589270" y="3350878"/>
                </a:lnTo>
                <a:cubicBezTo>
                  <a:pt x="5589270" y="3414014"/>
                  <a:pt x="5538089" y="3465195"/>
                  <a:pt x="5474953" y="3465195"/>
                </a:cubicBezTo>
                <a:lnTo>
                  <a:pt x="114317" y="3465195"/>
                </a:lnTo>
                <a:cubicBezTo>
                  <a:pt x="51181" y="3465195"/>
                  <a:pt x="0" y="3414014"/>
                  <a:pt x="0" y="3350878"/>
                </a:cubicBezTo>
                <a:lnTo>
                  <a:pt x="0" y="114317"/>
                </a:lnTo>
                <a:cubicBezTo>
                  <a:pt x="0" y="51181"/>
                  <a:pt x="51181" y="0"/>
                  <a:pt x="11431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4084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532245" y="164592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4" name="Text 22"/>
          <p:cNvSpPr/>
          <p:nvPr/>
        </p:nvSpPr>
        <p:spPr>
          <a:xfrm>
            <a:off x="7056120" y="1607820"/>
            <a:ext cx="1800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08420" y="2179323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 (AD)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un annuaire centralisé utilisé dans les environnements Windows pour la gestion des identités et des ressources.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2230" y="2830833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558915" y="29870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8" name="Text 26"/>
          <p:cNvSpPr/>
          <p:nvPr/>
        </p:nvSpPr>
        <p:spPr>
          <a:xfrm>
            <a:off x="6835140" y="2948941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Utilisateurs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71610" y="2830833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9189720" y="298704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1" name="Text 29"/>
          <p:cNvSpPr/>
          <p:nvPr/>
        </p:nvSpPr>
        <p:spPr>
          <a:xfrm>
            <a:off x="9494520" y="2948941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12230" y="3417569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549390" y="35737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4" name="Text 32"/>
          <p:cNvSpPr/>
          <p:nvPr/>
        </p:nvSpPr>
        <p:spPr>
          <a:xfrm>
            <a:off x="6835140" y="3535682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Ordinateurs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071610" y="3417569"/>
            <a:ext cx="2541270" cy="464820"/>
          </a:xfrm>
          <a:custGeom>
            <a:avLst/>
            <a:gdLst/>
            <a:ahLst/>
            <a:cxnLst/>
            <a:rect l="l" t="t" r="r" b="b"/>
            <a:pathLst>
              <a:path w="2541270" h="464820">
                <a:moveTo>
                  <a:pt x="76198" y="0"/>
                </a:moveTo>
                <a:lnTo>
                  <a:pt x="2465072" y="0"/>
                </a:lnTo>
                <a:cubicBezTo>
                  <a:pt x="2507155" y="0"/>
                  <a:pt x="2541270" y="34115"/>
                  <a:pt x="2541270" y="76198"/>
                </a:cubicBezTo>
                <a:lnTo>
                  <a:pt x="2541270" y="388622"/>
                </a:lnTo>
                <a:cubicBezTo>
                  <a:pt x="2541270" y="430705"/>
                  <a:pt x="2507155" y="464820"/>
                  <a:pt x="246507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9227820" y="357378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7" name="Text 35"/>
          <p:cNvSpPr/>
          <p:nvPr/>
        </p:nvSpPr>
        <p:spPr>
          <a:xfrm>
            <a:off x="9494520" y="3535682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6EDF3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Politiques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4110" y="4960619"/>
            <a:ext cx="5589270" cy="1512570"/>
          </a:xfrm>
          <a:custGeom>
            <a:avLst/>
            <a:gdLst/>
            <a:ahLst/>
            <a:cxnLst/>
            <a:rect l="l" t="t" r="r" b="b"/>
            <a:pathLst>
              <a:path w="5589270" h="1512570">
                <a:moveTo>
                  <a:pt x="114305" y="0"/>
                </a:moveTo>
                <a:lnTo>
                  <a:pt x="5474965" y="0"/>
                </a:lnTo>
                <a:cubicBezTo>
                  <a:pt x="5538094" y="0"/>
                  <a:pt x="5589270" y="51176"/>
                  <a:pt x="5589270" y="114305"/>
                </a:cubicBezTo>
                <a:lnTo>
                  <a:pt x="5589270" y="1398265"/>
                </a:lnTo>
                <a:cubicBezTo>
                  <a:pt x="5589270" y="1461394"/>
                  <a:pt x="5538094" y="1512570"/>
                  <a:pt x="5474965" y="1512570"/>
                </a:cubicBezTo>
                <a:lnTo>
                  <a:pt x="114305" y="1512570"/>
                </a:lnTo>
                <a:cubicBezTo>
                  <a:pt x="51176" y="1512570"/>
                  <a:pt x="0" y="1461394"/>
                  <a:pt x="0" y="139826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421517" y="5202557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0" name="Text 38"/>
          <p:cNvSpPr/>
          <p:nvPr/>
        </p:nvSpPr>
        <p:spPr>
          <a:xfrm>
            <a:off x="6627495" y="5154932"/>
            <a:ext cx="506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Intégration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08420" y="5535932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NPS s'intègre directement avec Active Directory pour utiliser les comptes existants et les groupes de sécurité, éliminant le besoin de maintenir une base d'utilisateurs séparée.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genians.com/2b6fb322f0e0b9d36f4cabd00f58d02113ff00ea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4723" b="472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2"/>
            <a:ext cx="1569720" cy="426720"/>
          </a:xfrm>
          <a:custGeom>
            <a:avLst/>
            <a:gdLst/>
            <a:ahLst/>
            <a:cxnLst/>
            <a:rect l="l" t="t" r="r" b="b"/>
            <a:pathLst>
              <a:path w="1569720" h="426720">
                <a:moveTo>
                  <a:pt x="213360" y="0"/>
                </a:moveTo>
                <a:lnTo>
                  <a:pt x="1356360" y="0"/>
                </a:lnTo>
                <a:cubicBezTo>
                  <a:pt x="1474195" y="0"/>
                  <a:pt x="1569720" y="95525"/>
                  <a:pt x="1569720" y="213360"/>
                </a:cubicBezTo>
                <a:lnTo>
                  <a:pt x="1569720" y="213360"/>
                </a:lnTo>
                <a:cubicBezTo>
                  <a:pt x="1569720" y="331195"/>
                  <a:pt x="1474195" y="426720"/>
                  <a:pt x="1356360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55054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Architecture du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laboratoire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3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Description de l'infrastructure virtualisée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des composants déployés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3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23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23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757" y="364757"/>
            <a:ext cx="54714" cy="364757"/>
          </a:xfrm>
          <a:custGeom>
            <a:avLst/>
            <a:gdLst/>
            <a:ahLst/>
            <a:cxnLst/>
            <a:rect l="l" t="t" r="r" b="b"/>
            <a:pathLst>
              <a:path w="54714" h="364757">
                <a:moveTo>
                  <a:pt x="27357" y="0"/>
                </a:moveTo>
                <a:lnTo>
                  <a:pt x="27357" y="0"/>
                </a:lnTo>
                <a:cubicBezTo>
                  <a:pt x="42465" y="0"/>
                  <a:pt x="54714" y="12248"/>
                  <a:pt x="54714" y="27357"/>
                </a:cubicBezTo>
                <a:lnTo>
                  <a:pt x="54714" y="337400"/>
                </a:lnTo>
                <a:cubicBezTo>
                  <a:pt x="54714" y="352509"/>
                  <a:pt x="42465" y="364757"/>
                  <a:pt x="27357" y="364757"/>
                </a:cubicBezTo>
                <a:lnTo>
                  <a:pt x="27357" y="364757"/>
                </a:lnTo>
                <a:cubicBezTo>
                  <a:pt x="12248" y="364757"/>
                  <a:pt x="0" y="352509"/>
                  <a:pt x="0" y="337400"/>
                </a:cubicBezTo>
                <a:lnTo>
                  <a:pt x="0" y="27357"/>
                </a:lnTo>
                <a:cubicBezTo>
                  <a:pt x="0" y="12248"/>
                  <a:pt x="12248" y="0"/>
                  <a:pt x="27357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" name="Text 1"/>
          <p:cNvSpPr/>
          <p:nvPr/>
        </p:nvSpPr>
        <p:spPr>
          <a:xfrm>
            <a:off x="528898" y="364757"/>
            <a:ext cx="4504748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Architecture NAC complète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3611" y="802465"/>
            <a:ext cx="11325702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virtualisée avec trois machines interconnectées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8404" y="1243821"/>
            <a:ext cx="6919439" cy="5606314"/>
          </a:xfrm>
          <a:custGeom>
            <a:avLst/>
            <a:gdLst/>
            <a:ahLst/>
            <a:cxnLst/>
            <a:rect l="l" t="t" r="r" b="b"/>
            <a:pathLst>
              <a:path w="6919439" h="5606314">
                <a:moveTo>
                  <a:pt x="109435" y="0"/>
                </a:moveTo>
                <a:lnTo>
                  <a:pt x="6810003" y="0"/>
                </a:lnTo>
                <a:cubicBezTo>
                  <a:pt x="6870443" y="0"/>
                  <a:pt x="6919439" y="48996"/>
                  <a:pt x="6919439" y="109435"/>
                </a:cubicBezTo>
                <a:lnTo>
                  <a:pt x="6919439" y="5496879"/>
                </a:lnTo>
                <a:cubicBezTo>
                  <a:pt x="6919439" y="5557318"/>
                  <a:pt x="6870443" y="5606314"/>
                  <a:pt x="6810003" y="5606314"/>
                </a:cubicBezTo>
                <a:lnTo>
                  <a:pt x="109435" y="5606314"/>
                </a:lnTo>
                <a:cubicBezTo>
                  <a:pt x="48996" y="5606314"/>
                  <a:pt x="0" y="5557318"/>
                  <a:pt x="0" y="5496879"/>
                </a:cubicBezTo>
                <a:lnTo>
                  <a:pt x="0" y="109435"/>
                </a:lnTo>
                <a:cubicBezTo>
                  <a:pt x="0" y="49036"/>
                  <a:pt x="49036" y="0"/>
                  <a:pt x="109435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3704" y="1502801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0" y="28497"/>
                </a:moveTo>
                <a:cubicBezTo>
                  <a:pt x="0" y="19057"/>
                  <a:pt x="7658" y="11399"/>
                  <a:pt x="17098" y="11399"/>
                </a:cubicBezTo>
                <a:lnTo>
                  <a:pt x="51294" y="11399"/>
                </a:lnTo>
                <a:cubicBezTo>
                  <a:pt x="60733" y="11399"/>
                  <a:pt x="68392" y="19057"/>
                  <a:pt x="68392" y="28497"/>
                </a:cubicBezTo>
                <a:lnTo>
                  <a:pt x="68392" y="34196"/>
                </a:lnTo>
                <a:lnTo>
                  <a:pt x="113987" y="34196"/>
                </a:lnTo>
                <a:lnTo>
                  <a:pt x="113987" y="28497"/>
                </a:lnTo>
                <a:cubicBezTo>
                  <a:pt x="113987" y="19057"/>
                  <a:pt x="121645" y="11399"/>
                  <a:pt x="131085" y="11399"/>
                </a:cubicBezTo>
                <a:lnTo>
                  <a:pt x="165280" y="11399"/>
                </a:lnTo>
                <a:cubicBezTo>
                  <a:pt x="174720" y="11399"/>
                  <a:pt x="182378" y="19057"/>
                  <a:pt x="182378" y="28497"/>
                </a:cubicBezTo>
                <a:lnTo>
                  <a:pt x="182378" y="62693"/>
                </a:lnTo>
                <a:cubicBezTo>
                  <a:pt x="182378" y="72132"/>
                  <a:pt x="174720" y="79791"/>
                  <a:pt x="165280" y="79791"/>
                </a:cubicBezTo>
                <a:lnTo>
                  <a:pt x="131085" y="79791"/>
                </a:lnTo>
                <a:cubicBezTo>
                  <a:pt x="121645" y="79791"/>
                  <a:pt x="113987" y="72132"/>
                  <a:pt x="113987" y="62693"/>
                </a:cubicBezTo>
                <a:lnTo>
                  <a:pt x="113987" y="56993"/>
                </a:lnTo>
                <a:lnTo>
                  <a:pt x="68392" y="56993"/>
                </a:lnTo>
                <a:lnTo>
                  <a:pt x="68392" y="62693"/>
                </a:lnTo>
                <a:cubicBezTo>
                  <a:pt x="68392" y="65293"/>
                  <a:pt x="67786" y="67786"/>
                  <a:pt x="66753" y="69995"/>
                </a:cubicBezTo>
                <a:lnTo>
                  <a:pt x="91189" y="102588"/>
                </a:lnTo>
                <a:lnTo>
                  <a:pt x="119686" y="102588"/>
                </a:lnTo>
                <a:cubicBezTo>
                  <a:pt x="129125" y="102588"/>
                  <a:pt x="136784" y="110246"/>
                  <a:pt x="136784" y="119686"/>
                </a:cubicBezTo>
                <a:lnTo>
                  <a:pt x="136784" y="153882"/>
                </a:lnTo>
                <a:cubicBezTo>
                  <a:pt x="136784" y="163321"/>
                  <a:pt x="129125" y="170980"/>
                  <a:pt x="119686" y="170980"/>
                </a:cubicBezTo>
                <a:lnTo>
                  <a:pt x="85490" y="170980"/>
                </a:lnTo>
                <a:cubicBezTo>
                  <a:pt x="76050" y="170980"/>
                  <a:pt x="68392" y="163321"/>
                  <a:pt x="68392" y="153882"/>
                </a:cubicBezTo>
                <a:lnTo>
                  <a:pt x="68392" y="119686"/>
                </a:lnTo>
                <a:cubicBezTo>
                  <a:pt x="68392" y="117086"/>
                  <a:pt x="68997" y="114592"/>
                  <a:pt x="70030" y="112384"/>
                </a:cubicBezTo>
                <a:lnTo>
                  <a:pt x="45595" y="79791"/>
                </a:lnTo>
                <a:lnTo>
                  <a:pt x="17098" y="79791"/>
                </a:lnTo>
                <a:cubicBezTo>
                  <a:pt x="7658" y="79791"/>
                  <a:pt x="0" y="72132"/>
                  <a:pt x="0" y="62693"/>
                </a:cubicBezTo>
                <a:lnTo>
                  <a:pt x="0" y="28497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818879" y="1466325"/>
            <a:ext cx="633765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Schéma d'architecture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10000" r="10000" t="0" b="0"/>
          <a:stretch/>
        </p:blipFill>
        <p:spPr>
          <a:xfrm>
            <a:off x="590906" y="1904034"/>
            <a:ext cx="6474435" cy="4723602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7513765" y="1243821"/>
            <a:ext cx="4311427" cy="2961826"/>
          </a:xfrm>
          <a:custGeom>
            <a:avLst/>
            <a:gdLst/>
            <a:ahLst/>
            <a:cxnLst/>
            <a:rect l="l" t="t" r="r" b="b"/>
            <a:pathLst>
              <a:path w="4311427" h="2961826">
                <a:moveTo>
                  <a:pt x="109439" y="0"/>
                </a:moveTo>
                <a:lnTo>
                  <a:pt x="4201987" y="0"/>
                </a:lnTo>
                <a:cubicBezTo>
                  <a:pt x="4262429" y="0"/>
                  <a:pt x="4311427" y="48998"/>
                  <a:pt x="4311427" y="109439"/>
                </a:cubicBezTo>
                <a:lnTo>
                  <a:pt x="4311427" y="2852387"/>
                </a:lnTo>
                <a:cubicBezTo>
                  <a:pt x="4311427" y="2912828"/>
                  <a:pt x="4262429" y="2961826"/>
                  <a:pt x="4201987" y="2961826"/>
                </a:cubicBezTo>
                <a:lnTo>
                  <a:pt x="109439" y="2961826"/>
                </a:lnTo>
                <a:cubicBezTo>
                  <a:pt x="48998" y="2961826"/>
                  <a:pt x="0" y="2912828"/>
                  <a:pt x="0" y="2852387"/>
                </a:cubicBezTo>
                <a:lnTo>
                  <a:pt x="0" y="109439"/>
                </a:lnTo>
                <a:cubicBezTo>
                  <a:pt x="0" y="48998"/>
                  <a:pt x="48998" y="0"/>
                  <a:pt x="109439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33987" y="1466325"/>
            <a:ext cx="159581" cy="182378"/>
          </a:xfrm>
          <a:custGeom>
            <a:avLst/>
            <a:gdLst/>
            <a:ahLst/>
            <a:cxnLst/>
            <a:rect l="l" t="t" r="r" b="b"/>
            <a:pathLst>
              <a:path w="159581" h="182378">
                <a:moveTo>
                  <a:pt x="22797" y="11399"/>
                </a:moveTo>
                <a:cubicBezTo>
                  <a:pt x="10223" y="11399"/>
                  <a:pt x="0" y="21622"/>
                  <a:pt x="0" y="34196"/>
                </a:cubicBezTo>
                <a:lnTo>
                  <a:pt x="0" y="56993"/>
                </a:lnTo>
                <a:cubicBezTo>
                  <a:pt x="0" y="69567"/>
                  <a:pt x="10223" y="79791"/>
                  <a:pt x="22797" y="79791"/>
                </a:cubicBezTo>
                <a:lnTo>
                  <a:pt x="136784" y="79791"/>
                </a:lnTo>
                <a:cubicBezTo>
                  <a:pt x="149358" y="79791"/>
                  <a:pt x="159581" y="69567"/>
                  <a:pt x="159581" y="56993"/>
                </a:cubicBezTo>
                <a:lnTo>
                  <a:pt x="159581" y="34196"/>
                </a:lnTo>
                <a:cubicBezTo>
                  <a:pt x="159581" y="21622"/>
                  <a:pt x="149358" y="11399"/>
                  <a:pt x="136784" y="11399"/>
                </a:cubicBezTo>
                <a:lnTo>
                  <a:pt x="22797" y="11399"/>
                </a:lnTo>
                <a:close/>
                <a:moveTo>
                  <a:pt x="99738" y="37046"/>
                </a:moveTo>
                <a:cubicBezTo>
                  <a:pt x="104457" y="37046"/>
                  <a:pt x="108287" y="40876"/>
                  <a:pt x="108287" y="45595"/>
                </a:cubicBezTo>
                <a:cubicBezTo>
                  <a:pt x="108287" y="50313"/>
                  <a:pt x="104457" y="54144"/>
                  <a:pt x="99738" y="54144"/>
                </a:cubicBezTo>
                <a:cubicBezTo>
                  <a:pt x="95020" y="54144"/>
                  <a:pt x="91189" y="50313"/>
                  <a:pt x="91189" y="45595"/>
                </a:cubicBezTo>
                <a:cubicBezTo>
                  <a:pt x="91189" y="40876"/>
                  <a:pt x="95020" y="37046"/>
                  <a:pt x="99738" y="37046"/>
                </a:cubicBezTo>
                <a:close/>
                <a:moveTo>
                  <a:pt x="119686" y="45595"/>
                </a:moveTo>
                <a:cubicBezTo>
                  <a:pt x="119686" y="40876"/>
                  <a:pt x="123517" y="37046"/>
                  <a:pt x="128235" y="37046"/>
                </a:cubicBezTo>
                <a:cubicBezTo>
                  <a:pt x="132953" y="37046"/>
                  <a:pt x="136784" y="40876"/>
                  <a:pt x="136784" y="45595"/>
                </a:cubicBezTo>
                <a:cubicBezTo>
                  <a:pt x="136784" y="50313"/>
                  <a:pt x="132953" y="54144"/>
                  <a:pt x="128235" y="54144"/>
                </a:cubicBezTo>
                <a:cubicBezTo>
                  <a:pt x="123517" y="54144"/>
                  <a:pt x="119686" y="50313"/>
                  <a:pt x="119686" y="45595"/>
                </a:cubicBezTo>
                <a:close/>
                <a:moveTo>
                  <a:pt x="22797" y="102588"/>
                </a:moveTo>
                <a:cubicBezTo>
                  <a:pt x="10223" y="102588"/>
                  <a:pt x="0" y="112811"/>
                  <a:pt x="0" y="125385"/>
                </a:cubicBezTo>
                <a:lnTo>
                  <a:pt x="0" y="148182"/>
                </a:lnTo>
                <a:cubicBezTo>
                  <a:pt x="0" y="160757"/>
                  <a:pt x="10223" y="170980"/>
                  <a:pt x="22797" y="170980"/>
                </a:cubicBezTo>
                <a:lnTo>
                  <a:pt x="136784" y="170980"/>
                </a:lnTo>
                <a:cubicBezTo>
                  <a:pt x="149358" y="170980"/>
                  <a:pt x="159581" y="160757"/>
                  <a:pt x="159581" y="148182"/>
                </a:cubicBezTo>
                <a:lnTo>
                  <a:pt x="159581" y="125385"/>
                </a:lnTo>
                <a:cubicBezTo>
                  <a:pt x="159581" y="112811"/>
                  <a:pt x="149358" y="102588"/>
                  <a:pt x="136784" y="102588"/>
                </a:cubicBezTo>
                <a:lnTo>
                  <a:pt x="22797" y="102588"/>
                </a:lnTo>
                <a:close/>
                <a:moveTo>
                  <a:pt x="99738" y="128235"/>
                </a:moveTo>
                <a:cubicBezTo>
                  <a:pt x="104457" y="128235"/>
                  <a:pt x="108287" y="132066"/>
                  <a:pt x="108287" y="136784"/>
                </a:cubicBezTo>
                <a:cubicBezTo>
                  <a:pt x="108287" y="141502"/>
                  <a:pt x="104457" y="145333"/>
                  <a:pt x="99738" y="145333"/>
                </a:cubicBezTo>
                <a:cubicBezTo>
                  <a:pt x="95020" y="145333"/>
                  <a:pt x="91189" y="141502"/>
                  <a:pt x="91189" y="136784"/>
                </a:cubicBezTo>
                <a:cubicBezTo>
                  <a:pt x="91189" y="132066"/>
                  <a:pt x="95020" y="128235"/>
                  <a:pt x="99738" y="128235"/>
                </a:cubicBezTo>
                <a:close/>
                <a:moveTo>
                  <a:pt x="119686" y="136784"/>
                </a:moveTo>
                <a:cubicBezTo>
                  <a:pt x="119686" y="132066"/>
                  <a:pt x="123517" y="128235"/>
                  <a:pt x="128235" y="128235"/>
                </a:cubicBezTo>
                <a:cubicBezTo>
                  <a:pt x="132953" y="128235"/>
                  <a:pt x="136784" y="132066"/>
                  <a:pt x="136784" y="136784"/>
                </a:cubicBezTo>
                <a:cubicBezTo>
                  <a:pt x="136784" y="141502"/>
                  <a:pt x="132953" y="145333"/>
                  <a:pt x="128235" y="145333"/>
                </a:cubicBezTo>
                <a:cubicBezTo>
                  <a:pt x="123517" y="145333"/>
                  <a:pt x="119686" y="141502"/>
                  <a:pt x="119686" y="13678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1" name="Text 8"/>
          <p:cNvSpPr/>
          <p:nvPr/>
        </p:nvSpPr>
        <p:spPr>
          <a:xfrm>
            <a:off x="7927764" y="1429850"/>
            <a:ext cx="380259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Machines virtuelles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718028" y="1831082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13" name="Shape 10"/>
          <p:cNvSpPr/>
          <p:nvPr/>
        </p:nvSpPr>
        <p:spPr>
          <a:xfrm>
            <a:off x="7718028" y="1831082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4" name="Text 11"/>
          <p:cNvSpPr/>
          <p:nvPr/>
        </p:nvSpPr>
        <p:spPr>
          <a:xfrm>
            <a:off x="7845693" y="1940509"/>
            <a:ext cx="93013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538910" y="194050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538910" y="194050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192.168.100.10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45693" y="2195839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NAC + RADIUS + Interface Web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718028" y="2597072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19" name="Shape 16"/>
          <p:cNvSpPr/>
          <p:nvPr/>
        </p:nvSpPr>
        <p:spPr>
          <a:xfrm>
            <a:off x="7718028" y="2597072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20" name="Text 17"/>
          <p:cNvSpPr/>
          <p:nvPr/>
        </p:nvSpPr>
        <p:spPr>
          <a:xfrm>
            <a:off x="7845693" y="2706499"/>
            <a:ext cx="114898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Directory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538910" y="270649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238636">
              <a:alpha val="2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538910" y="270649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192.168.100.20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45693" y="2961829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 DS + DNS + NPS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718028" y="3363061"/>
            <a:ext cx="3921137" cy="656562"/>
          </a:xfrm>
          <a:custGeom>
            <a:avLst/>
            <a:gdLst/>
            <a:ahLst/>
            <a:cxnLst/>
            <a:rect l="l" t="t" r="r" b="b"/>
            <a:pathLst>
              <a:path w="3921137" h="656562">
                <a:moveTo>
                  <a:pt x="36476" y="0"/>
                </a:moveTo>
                <a:lnTo>
                  <a:pt x="3848186" y="0"/>
                </a:lnTo>
                <a:cubicBezTo>
                  <a:pt x="3888476" y="0"/>
                  <a:pt x="3921137" y="32661"/>
                  <a:pt x="3921137" y="72951"/>
                </a:cubicBezTo>
                <a:lnTo>
                  <a:pt x="3921137" y="583612"/>
                </a:lnTo>
                <a:cubicBezTo>
                  <a:pt x="3921137" y="623874"/>
                  <a:pt x="3888449" y="656562"/>
                  <a:pt x="3848186" y="656562"/>
                </a:cubicBez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25" name="Shape 22"/>
          <p:cNvSpPr/>
          <p:nvPr/>
        </p:nvSpPr>
        <p:spPr>
          <a:xfrm>
            <a:off x="7718028" y="3363061"/>
            <a:ext cx="36476" cy="656562"/>
          </a:xfrm>
          <a:custGeom>
            <a:avLst/>
            <a:gdLst/>
            <a:ahLst/>
            <a:cxnLst/>
            <a:rect l="l" t="t" r="r" b="b"/>
            <a:pathLst>
              <a:path w="36476" h="656562">
                <a:moveTo>
                  <a:pt x="36476" y="0"/>
                </a:moveTo>
                <a:lnTo>
                  <a:pt x="36476" y="0"/>
                </a:lnTo>
                <a:lnTo>
                  <a:pt x="36476" y="656562"/>
                </a:lnTo>
                <a:lnTo>
                  <a:pt x="36476" y="656562"/>
                </a:lnTo>
                <a:cubicBezTo>
                  <a:pt x="16331" y="656562"/>
                  <a:pt x="0" y="640232"/>
                  <a:pt x="0" y="620087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F85149"/>
          </a:solidFill>
          <a:ln/>
        </p:spPr>
      </p:sp>
      <p:sp>
        <p:nvSpPr>
          <p:cNvPr id="26" name="Text 23"/>
          <p:cNvSpPr/>
          <p:nvPr/>
        </p:nvSpPr>
        <p:spPr>
          <a:xfrm>
            <a:off x="7845693" y="3472489"/>
            <a:ext cx="111250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6ED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Windows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538910" y="3472489"/>
            <a:ext cx="984844" cy="218854"/>
          </a:xfrm>
          <a:custGeom>
            <a:avLst/>
            <a:gdLst/>
            <a:ahLst/>
            <a:cxnLst/>
            <a:rect l="l" t="t" r="r" b="b"/>
            <a:pathLst>
              <a:path w="984844" h="218854">
                <a:moveTo>
                  <a:pt x="36476" y="0"/>
                </a:moveTo>
                <a:lnTo>
                  <a:pt x="948367" y="0"/>
                </a:lnTo>
                <a:cubicBezTo>
                  <a:pt x="968513" y="0"/>
                  <a:pt x="984844" y="16331"/>
                  <a:pt x="984844" y="36476"/>
                </a:cubicBezTo>
                <a:lnTo>
                  <a:pt x="984844" y="182378"/>
                </a:lnTo>
                <a:cubicBezTo>
                  <a:pt x="984844" y="202523"/>
                  <a:pt x="968513" y="218854"/>
                  <a:pt x="948367" y="218854"/>
                </a:cubicBezTo>
                <a:lnTo>
                  <a:pt x="36476" y="218854"/>
                </a:lnTo>
                <a:cubicBezTo>
                  <a:pt x="16331" y="218854"/>
                  <a:pt x="0" y="202523"/>
                  <a:pt x="0" y="182378"/>
                </a:cubicBezTo>
                <a:lnTo>
                  <a:pt x="0" y="36476"/>
                </a:lnTo>
                <a:cubicBezTo>
                  <a:pt x="0" y="16345"/>
                  <a:pt x="16345" y="0"/>
                  <a:pt x="36476" y="0"/>
                </a:cubicBezTo>
                <a:close/>
              </a:path>
            </a:pathLst>
          </a:custGeom>
          <a:solidFill>
            <a:srgbClr val="F85149">
              <a:alpha val="2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0538910" y="3472489"/>
            <a:ext cx="1039557" cy="218854"/>
          </a:xfrm>
          <a:prstGeom prst="rect">
            <a:avLst/>
          </a:prstGeom>
          <a:noFill/>
          <a:ln/>
        </p:spPr>
        <p:txBody>
          <a:bodyPr wrap="square" lIns="72951" tIns="36476" rIns="72951" bIns="36476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F851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192.168.100.30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45693" y="3727818"/>
            <a:ext cx="374787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6EDF3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Poste de test 802.1X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513765" y="4358846"/>
            <a:ext cx="4311427" cy="1192755"/>
          </a:xfrm>
          <a:custGeom>
            <a:avLst/>
            <a:gdLst/>
            <a:ahLst/>
            <a:cxnLst/>
            <a:rect l="l" t="t" r="r" b="b"/>
            <a:pathLst>
              <a:path w="4311427" h="1192755">
                <a:moveTo>
                  <a:pt x="109423" y="0"/>
                </a:moveTo>
                <a:lnTo>
                  <a:pt x="4202003" y="0"/>
                </a:lnTo>
                <a:cubicBezTo>
                  <a:pt x="4262436" y="0"/>
                  <a:pt x="4311427" y="48991"/>
                  <a:pt x="4311427" y="109423"/>
                </a:cubicBezTo>
                <a:lnTo>
                  <a:pt x="4311427" y="1083332"/>
                </a:lnTo>
                <a:cubicBezTo>
                  <a:pt x="4311427" y="1143765"/>
                  <a:pt x="4262436" y="1192755"/>
                  <a:pt x="4202003" y="1192755"/>
                </a:cubicBezTo>
                <a:lnTo>
                  <a:pt x="109423" y="1192755"/>
                </a:lnTo>
                <a:cubicBezTo>
                  <a:pt x="48991" y="1192755"/>
                  <a:pt x="0" y="1143765"/>
                  <a:pt x="0" y="1083332"/>
                </a:cubicBezTo>
                <a:lnTo>
                  <a:pt x="0" y="109423"/>
                </a:lnTo>
                <a:cubicBezTo>
                  <a:pt x="0" y="49031"/>
                  <a:pt x="49031" y="0"/>
                  <a:pt x="109423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7722588" y="4581346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125350" y="99738"/>
                </a:moveTo>
                <a:lnTo>
                  <a:pt x="57349" y="99738"/>
                </a:lnTo>
                <a:cubicBezTo>
                  <a:pt x="58382" y="122714"/>
                  <a:pt x="63476" y="143872"/>
                  <a:pt x="70707" y="159367"/>
                </a:cubicBezTo>
                <a:cubicBezTo>
                  <a:pt x="74768" y="168095"/>
                  <a:pt x="79149" y="174257"/>
                  <a:pt x="83210" y="178033"/>
                </a:cubicBezTo>
                <a:cubicBezTo>
                  <a:pt x="87200" y="181773"/>
                  <a:pt x="89943" y="182378"/>
                  <a:pt x="91367" y="182378"/>
                </a:cubicBezTo>
                <a:cubicBezTo>
                  <a:pt x="92792" y="182378"/>
                  <a:pt x="95535" y="181773"/>
                  <a:pt x="99524" y="178033"/>
                </a:cubicBezTo>
                <a:cubicBezTo>
                  <a:pt x="103585" y="174257"/>
                  <a:pt x="107967" y="168059"/>
                  <a:pt x="112027" y="159367"/>
                </a:cubicBezTo>
                <a:cubicBezTo>
                  <a:pt x="119258" y="143872"/>
                  <a:pt x="124352" y="122714"/>
                  <a:pt x="125385" y="99738"/>
                </a:cubicBezTo>
                <a:close/>
                <a:moveTo>
                  <a:pt x="57314" y="82640"/>
                </a:moveTo>
                <a:lnTo>
                  <a:pt x="125314" y="82640"/>
                </a:lnTo>
                <a:cubicBezTo>
                  <a:pt x="124317" y="59665"/>
                  <a:pt x="119223" y="38506"/>
                  <a:pt x="111992" y="23011"/>
                </a:cubicBezTo>
                <a:cubicBezTo>
                  <a:pt x="107931" y="14320"/>
                  <a:pt x="103550" y="8122"/>
                  <a:pt x="99489" y="4346"/>
                </a:cubicBezTo>
                <a:cubicBezTo>
                  <a:pt x="95499" y="606"/>
                  <a:pt x="92757" y="0"/>
                  <a:pt x="91332" y="0"/>
                </a:cubicBezTo>
                <a:cubicBezTo>
                  <a:pt x="89907" y="0"/>
                  <a:pt x="87164" y="606"/>
                  <a:pt x="83175" y="4346"/>
                </a:cubicBezTo>
                <a:cubicBezTo>
                  <a:pt x="79114" y="8122"/>
                  <a:pt x="74732" y="14320"/>
                  <a:pt x="70672" y="23011"/>
                </a:cubicBezTo>
                <a:cubicBezTo>
                  <a:pt x="63441" y="38506"/>
                  <a:pt x="58347" y="59665"/>
                  <a:pt x="57314" y="82640"/>
                </a:cubicBezTo>
                <a:close/>
                <a:moveTo>
                  <a:pt x="40216" y="82640"/>
                </a:moveTo>
                <a:cubicBezTo>
                  <a:pt x="41463" y="52149"/>
                  <a:pt x="49335" y="23830"/>
                  <a:pt x="60840" y="5236"/>
                </a:cubicBezTo>
                <a:cubicBezTo>
                  <a:pt x="28034" y="16849"/>
                  <a:pt x="3883" y="46734"/>
                  <a:pt x="534" y="82640"/>
                </a:cubicBezTo>
                <a:lnTo>
                  <a:pt x="40216" y="82640"/>
                </a:lnTo>
                <a:close/>
                <a:moveTo>
                  <a:pt x="534" y="99738"/>
                </a:moveTo>
                <a:cubicBezTo>
                  <a:pt x="3883" y="135644"/>
                  <a:pt x="28034" y="165530"/>
                  <a:pt x="60840" y="177142"/>
                </a:cubicBezTo>
                <a:cubicBezTo>
                  <a:pt x="49335" y="158548"/>
                  <a:pt x="41463" y="130230"/>
                  <a:pt x="40216" y="99738"/>
                </a:cubicBezTo>
                <a:lnTo>
                  <a:pt x="534" y="99738"/>
                </a:lnTo>
                <a:close/>
                <a:moveTo>
                  <a:pt x="142448" y="99738"/>
                </a:moveTo>
                <a:cubicBezTo>
                  <a:pt x="141201" y="130230"/>
                  <a:pt x="133329" y="158548"/>
                  <a:pt x="121823" y="177142"/>
                </a:cubicBezTo>
                <a:cubicBezTo>
                  <a:pt x="154630" y="165494"/>
                  <a:pt x="178781" y="135644"/>
                  <a:pt x="182129" y="99738"/>
                </a:cubicBezTo>
                <a:lnTo>
                  <a:pt x="142448" y="99738"/>
                </a:lnTo>
                <a:close/>
                <a:moveTo>
                  <a:pt x="182129" y="82640"/>
                </a:moveTo>
                <a:cubicBezTo>
                  <a:pt x="178781" y="46734"/>
                  <a:pt x="154630" y="16849"/>
                  <a:pt x="121823" y="5236"/>
                </a:cubicBezTo>
                <a:cubicBezTo>
                  <a:pt x="133329" y="23830"/>
                  <a:pt x="141201" y="52149"/>
                  <a:pt x="142448" y="82640"/>
                </a:cubicBezTo>
                <a:lnTo>
                  <a:pt x="182129" y="8264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2" name="Text 29"/>
          <p:cNvSpPr/>
          <p:nvPr/>
        </p:nvSpPr>
        <p:spPr>
          <a:xfrm>
            <a:off x="8037191" y="4544870"/>
            <a:ext cx="756871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703438" y="4913275"/>
            <a:ext cx="3928432" cy="445003"/>
          </a:xfrm>
          <a:custGeom>
            <a:avLst/>
            <a:gdLst/>
            <a:ahLst/>
            <a:cxnLst/>
            <a:rect l="l" t="t" r="r" b="b"/>
            <a:pathLst>
              <a:path w="3928432" h="445003">
                <a:moveTo>
                  <a:pt x="72949" y="0"/>
                </a:moveTo>
                <a:lnTo>
                  <a:pt x="3855483" y="0"/>
                </a:lnTo>
                <a:cubicBezTo>
                  <a:pt x="3895771" y="0"/>
                  <a:pt x="3928432" y="32661"/>
                  <a:pt x="3928432" y="72949"/>
                </a:cubicBezTo>
                <a:lnTo>
                  <a:pt x="3928432" y="372054"/>
                </a:lnTo>
                <a:cubicBezTo>
                  <a:pt x="3928432" y="412343"/>
                  <a:pt x="3895771" y="445003"/>
                  <a:pt x="3855483" y="445003"/>
                </a:cubicBezTo>
                <a:lnTo>
                  <a:pt x="72949" y="445003"/>
                </a:lnTo>
                <a:cubicBezTo>
                  <a:pt x="32688" y="445003"/>
                  <a:pt x="0" y="412316"/>
                  <a:pt x="0" y="372054"/>
                </a:cubicBezTo>
                <a:lnTo>
                  <a:pt x="0" y="72949"/>
                </a:lnTo>
                <a:cubicBezTo>
                  <a:pt x="0" y="32688"/>
                  <a:pt x="32688" y="0"/>
                  <a:pt x="72949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7645077" y="4909627"/>
            <a:ext cx="4030564" cy="437708"/>
          </a:xfrm>
          <a:prstGeom prst="rect">
            <a:avLst/>
          </a:prstGeom>
          <a:noFill/>
          <a:ln/>
        </p:spPr>
        <p:txBody>
          <a:bodyPr wrap="square" lIns="0" tIns="72951" rIns="0" bIns="72951" rtlCol="0" anchor="ctr"/>
          <a:lstStyle/>
          <a:p>
            <a:pPr algn="ctr">
              <a:lnSpc>
                <a:spcPct val="110000"/>
              </a:lnSpc>
            </a:pPr>
            <a:r>
              <a:rPr lang="en-US" sz="1723" dirty="0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nac.lan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513765" y="5701095"/>
            <a:ext cx="4311427" cy="1156279"/>
          </a:xfrm>
          <a:custGeom>
            <a:avLst/>
            <a:gdLst/>
            <a:ahLst/>
            <a:cxnLst/>
            <a:rect l="l" t="t" r="r" b="b"/>
            <a:pathLst>
              <a:path w="4311427" h="1156279">
                <a:moveTo>
                  <a:pt x="109430" y="0"/>
                </a:moveTo>
                <a:lnTo>
                  <a:pt x="4201996" y="0"/>
                </a:lnTo>
                <a:cubicBezTo>
                  <a:pt x="4262433" y="0"/>
                  <a:pt x="4311427" y="48994"/>
                  <a:pt x="4311427" y="109430"/>
                </a:cubicBezTo>
                <a:lnTo>
                  <a:pt x="4311427" y="1046849"/>
                </a:lnTo>
                <a:cubicBezTo>
                  <a:pt x="4311427" y="1107286"/>
                  <a:pt x="4262433" y="1156279"/>
                  <a:pt x="4201996" y="1156279"/>
                </a:cubicBezTo>
                <a:lnTo>
                  <a:pt x="109430" y="1156279"/>
                </a:lnTo>
                <a:cubicBezTo>
                  <a:pt x="48994" y="1156279"/>
                  <a:pt x="0" y="1107286"/>
                  <a:pt x="0" y="1046849"/>
                </a:cubicBezTo>
                <a:lnTo>
                  <a:pt x="0" y="109430"/>
                </a:lnTo>
                <a:cubicBezTo>
                  <a:pt x="0" y="48994"/>
                  <a:pt x="48994" y="0"/>
                  <a:pt x="109430" y="0"/>
                </a:cubicBezTo>
                <a:close/>
              </a:path>
            </a:pathLst>
          </a:custGeom>
          <a:solidFill>
            <a:srgbClr val="238636">
              <a:alpha val="10196"/>
            </a:srgbClr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7711189" y="5923595"/>
            <a:ext cx="205176" cy="182378"/>
          </a:xfrm>
          <a:custGeom>
            <a:avLst/>
            <a:gdLst/>
            <a:ahLst/>
            <a:cxnLst/>
            <a:rect l="l" t="t" r="r" b="b"/>
            <a:pathLst>
              <a:path w="205176" h="182378">
                <a:moveTo>
                  <a:pt x="88340" y="31346"/>
                </a:moveTo>
                <a:lnTo>
                  <a:pt x="116836" y="31346"/>
                </a:lnTo>
                <a:lnTo>
                  <a:pt x="116836" y="48444"/>
                </a:lnTo>
                <a:lnTo>
                  <a:pt x="88340" y="48444"/>
                </a:lnTo>
                <a:lnTo>
                  <a:pt x="88340" y="31346"/>
                </a:lnTo>
                <a:close/>
                <a:moveTo>
                  <a:pt x="85490" y="11399"/>
                </a:moveTo>
                <a:cubicBezTo>
                  <a:pt x="76050" y="11399"/>
                  <a:pt x="68392" y="19057"/>
                  <a:pt x="68392" y="28497"/>
                </a:cubicBezTo>
                <a:lnTo>
                  <a:pt x="68392" y="51294"/>
                </a:lnTo>
                <a:cubicBezTo>
                  <a:pt x="68392" y="60733"/>
                  <a:pt x="76050" y="68392"/>
                  <a:pt x="85490" y="68392"/>
                </a:cubicBezTo>
                <a:lnTo>
                  <a:pt x="91189" y="68392"/>
                </a:lnTo>
                <a:lnTo>
                  <a:pt x="91189" y="79791"/>
                </a:lnTo>
                <a:lnTo>
                  <a:pt x="11399" y="79791"/>
                </a:lnTo>
                <a:cubicBezTo>
                  <a:pt x="5094" y="79791"/>
                  <a:pt x="0" y="84884"/>
                  <a:pt x="0" y="91189"/>
                </a:cubicBezTo>
                <a:cubicBezTo>
                  <a:pt x="0" y="97494"/>
                  <a:pt x="5094" y="102588"/>
                  <a:pt x="11399" y="102588"/>
                </a:cubicBezTo>
                <a:lnTo>
                  <a:pt x="45595" y="102588"/>
                </a:lnTo>
                <a:lnTo>
                  <a:pt x="45595" y="113987"/>
                </a:lnTo>
                <a:lnTo>
                  <a:pt x="39895" y="113987"/>
                </a:lnTo>
                <a:cubicBezTo>
                  <a:pt x="30456" y="113987"/>
                  <a:pt x="22797" y="121645"/>
                  <a:pt x="22797" y="131085"/>
                </a:cubicBezTo>
                <a:lnTo>
                  <a:pt x="22797" y="153882"/>
                </a:lnTo>
                <a:cubicBezTo>
                  <a:pt x="22797" y="163321"/>
                  <a:pt x="30456" y="170980"/>
                  <a:pt x="39895" y="170980"/>
                </a:cubicBezTo>
                <a:lnTo>
                  <a:pt x="74091" y="170980"/>
                </a:lnTo>
                <a:cubicBezTo>
                  <a:pt x="83531" y="170980"/>
                  <a:pt x="91189" y="163321"/>
                  <a:pt x="91189" y="153882"/>
                </a:cubicBezTo>
                <a:lnTo>
                  <a:pt x="91189" y="131085"/>
                </a:lnTo>
                <a:cubicBezTo>
                  <a:pt x="91189" y="121645"/>
                  <a:pt x="83531" y="113987"/>
                  <a:pt x="74091" y="113987"/>
                </a:cubicBezTo>
                <a:lnTo>
                  <a:pt x="68392" y="113987"/>
                </a:lnTo>
                <a:lnTo>
                  <a:pt x="68392" y="102588"/>
                </a:lnTo>
                <a:lnTo>
                  <a:pt x="136784" y="102588"/>
                </a:lnTo>
                <a:lnTo>
                  <a:pt x="136784" y="113987"/>
                </a:lnTo>
                <a:lnTo>
                  <a:pt x="131085" y="113987"/>
                </a:lnTo>
                <a:cubicBezTo>
                  <a:pt x="121645" y="113987"/>
                  <a:pt x="113987" y="121645"/>
                  <a:pt x="113987" y="131085"/>
                </a:cubicBezTo>
                <a:lnTo>
                  <a:pt x="113987" y="153882"/>
                </a:lnTo>
                <a:cubicBezTo>
                  <a:pt x="113987" y="163321"/>
                  <a:pt x="121645" y="170980"/>
                  <a:pt x="131085" y="170980"/>
                </a:cubicBezTo>
                <a:lnTo>
                  <a:pt x="165280" y="170980"/>
                </a:lnTo>
                <a:cubicBezTo>
                  <a:pt x="174720" y="170980"/>
                  <a:pt x="182378" y="163321"/>
                  <a:pt x="182378" y="153882"/>
                </a:cubicBezTo>
                <a:lnTo>
                  <a:pt x="182378" y="131085"/>
                </a:lnTo>
                <a:cubicBezTo>
                  <a:pt x="182378" y="121645"/>
                  <a:pt x="174720" y="113987"/>
                  <a:pt x="165280" y="113987"/>
                </a:cubicBezTo>
                <a:lnTo>
                  <a:pt x="159581" y="113987"/>
                </a:lnTo>
                <a:lnTo>
                  <a:pt x="159581" y="102588"/>
                </a:lnTo>
                <a:lnTo>
                  <a:pt x="193777" y="102588"/>
                </a:lnTo>
                <a:cubicBezTo>
                  <a:pt x="200082" y="102588"/>
                  <a:pt x="205176" y="97494"/>
                  <a:pt x="205176" y="91189"/>
                </a:cubicBezTo>
                <a:cubicBezTo>
                  <a:pt x="205176" y="84884"/>
                  <a:pt x="200082" y="79791"/>
                  <a:pt x="193777" y="79791"/>
                </a:cubicBezTo>
                <a:lnTo>
                  <a:pt x="113987" y="79791"/>
                </a:lnTo>
                <a:lnTo>
                  <a:pt x="113987" y="68392"/>
                </a:lnTo>
                <a:lnTo>
                  <a:pt x="119686" y="68392"/>
                </a:lnTo>
                <a:cubicBezTo>
                  <a:pt x="129125" y="68392"/>
                  <a:pt x="136784" y="60733"/>
                  <a:pt x="136784" y="51294"/>
                </a:cubicBezTo>
                <a:lnTo>
                  <a:pt x="136784" y="28497"/>
                </a:lnTo>
                <a:cubicBezTo>
                  <a:pt x="136784" y="19057"/>
                  <a:pt x="129125" y="11399"/>
                  <a:pt x="119686" y="11399"/>
                </a:cubicBezTo>
                <a:lnTo>
                  <a:pt x="85490" y="11399"/>
                </a:lnTo>
                <a:close/>
                <a:moveTo>
                  <a:pt x="159581" y="133934"/>
                </a:moveTo>
                <a:lnTo>
                  <a:pt x="162431" y="133934"/>
                </a:lnTo>
                <a:lnTo>
                  <a:pt x="162431" y="151032"/>
                </a:lnTo>
                <a:lnTo>
                  <a:pt x="133934" y="151032"/>
                </a:lnTo>
                <a:lnTo>
                  <a:pt x="133934" y="133934"/>
                </a:lnTo>
                <a:lnTo>
                  <a:pt x="159581" y="133934"/>
                </a:lnTo>
                <a:close/>
                <a:moveTo>
                  <a:pt x="68392" y="133934"/>
                </a:moveTo>
                <a:lnTo>
                  <a:pt x="71242" y="133934"/>
                </a:lnTo>
                <a:lnTo>
                  <a:pt x="71242" y="151032"/>
                </a:lnTo>
                <a:lnTo>
                  <a:pt x="42745" y="151032"/>
                </a:lnTo>
                <a:lnTo>
                  <a:pt x="42745" y="133934"/>
                </a:lnTo>
                <a:lnTo>
                  <a:pt x="68392" y="133934"/>
                </a:lnTo>
                <a:close/>
              </a:path>
            </a:pathLst>
          </a:custGeom>
          <a:solidFill>
            <a:srgbClr val="238636"/>
          </a:solidFill>
          <a:ln/>
        </p:spPr>
      </p:sp>
      <p:sp>
        <p:nvSpPr>
          <p:cNvPr id="37" name="Text 34"/>
          <p:cNvSpPr/>
          <p:nvPr/>
        </p:nvSpPr>
        <p:spPr>
          <a:xfrm>
            <a:off x="8037191" y="5887120"/>
            <a:ext cx="629206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2386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Réseau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703438" y="6255524"/>
            <a:ext cx="3928432" cy="408528"/>
          </a:xfrm>
          <a:custGeom>
            <a:avLst/>
            <a:gdLst/>
            <a:ahLst/>
            <a:cxnLst/>
            <a:rect l="l" t="t" r="r" b="b"/>
            <a:pathLst>
              <a:path w="3928432" h="408528">
                <a:moveTo>
                  <a:pt x="72951" y="0"/>
                </a:moveTo>
                <a:lnTo>
                  <a:pt x="3855481" y="0"/>
                </a:lnTo>
                <a:cubicBezTo>
                  <a:pt x="3895771" y="0"/>
                  <a:pt x="3928432" y="32661"/>
                  <a:pt x="3928432" y="72951"/>
                </a:cubicBezTo>
                <a:lnTo>
                  <a:pt x="3928432" y="335577"/>
                </a:lnTo>
                <a:cubicBezTo>
                  <a:pt x="3928432" y="375867"/>
                  <a:pt x="3895771" y="408528"/>
                  <a:pt x="3855481" y="408528"/>
                </a:cubicBezTo>
                <a:lnTo>
                  <a:pt x="72951" y="408528"/>
                </a:lnTo>
                <a:cubicBezTo>
                  <a:pt x="32661" y="408528"/>
                  <a:pt x="0" y="375867"/>
                  <a:pt x="0" y="335577"/>
                </a:cubicBezTo>
                <a:lnTo>
                  <a:pt x="0" y="72951"/>
                </a:lnTo>
                <a:cubicBezTo>
                  <a:pt x="0" y="32688"/>
                  <a:pt x="32688" y="0"/>
                  <a:pt x="72951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238636">
                <a:alpha val="30196"/>
              </a:srgbClr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7654196" y="6251877"/>
            <a:ext cx="4012326" cy="401233"/>
          </a:xfrm>
          <a:prstGeom prst="rect">
            <a:avLst/>
          </a:prstGeom>
          <a:noFill/>
          <a:ln/>
        </p:spPr>
        <p:txBody>
          <a:bodyPr wrap="square" lIns="0" tIns="72951" rIns="0" bIns="72951" rtlCol="0" anchor="ctr"/>
          <a:lstStyle/>
          <a:p>
            <a:pPr algn="ctr">
              <a:lnSpc>
                <a:spcPct val="120000"/>
              </a:lnSpc>
            </a:pPr>
            <a:r>
              <a:rPr lang="en-US" sz="1436" dirty="0">
                <a:solidFill>
                  <a:srgbClr val="E6EDF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192.168.100.0/24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2.helpnetsecurity.com/bd5bfe8655480fee5d353a4d0b25ca40110450c8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9155" b="915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/>
              </a:gs>
              <a:gs pos="50000">
                <a:srgbClr val="0D1117">
                  <a:alpha val="95000"/>
                </a:srgbClr>
              </a:gs>
              <a:gs pos="100000">
                <a:srgbClr val="58A6FF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463042"/>
            <a:ext cx="1579245" cy="426720"/>
          </a:xfrm>
          <a:custGeom>
            <a:avLst/>
            <a:gdLst/>
            <a:ahLst/>
            <a:cxnLst/>
            <a:rect l="l" t="t" r="r" b="b"/>
            <a:pathLst>
              <a:path w="1579245" h="426720">
                <a:moveTo>
                  <a:pt x="213360" y="0"/>
                </a:moveTo>
                <a:lnTo>
                  <a:pt x="1365885" y="0"/>
                </a:lnTo>
                <a:cubicBezTo>
                  <a:pt x="1483720" y="0"/>
                  <a:pt x="1579245" y="95525"/>
                  <a:pt x="1579245" y="213360"/>
                </a:cubicBezTo>
                <a:lnTo>
                  <a:pt x="1579245" y="213360"/>
                </a:lnTo>
                <a:cubicBezTo>
                  <a:pt x="1579245" y="331195"/>
                  <a:pt x="1483720" y="426720"/>
                  <a:pt x="136588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58A6FF">
              <a:alpha val="14902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5430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CHAPITRE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8373"/>
            <a:ext cx="49625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EDF3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Configuration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58A6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PacketFence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41473"/>
            <a:ext cx="47339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Déploiement et paramétrage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6EDF3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 serveur NAC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41623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28575" y="0"/>
                </a:moveTo>
                <a:lnTo>
                  <a:pt x="733425" y="0"/>
                </a:lnTo>
                <a:cubicBezTo>
                  <a:pt x="749196" y="0"/>
                  <a:pt x="762000" y="12804"/>
                  <a:pt x="762000" y="28575"/>
                </a:cubicBezTo>
                <a:lnTo>
                  <a:pt x="762000" y="28575"/>
                </a:lnTo>
                <a:cubicBezTo>
                  <a:pt x="762000" y="44346"/>
                  <a:pt x="749196" y="57150"/>
                  <a:pt x="733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Shape 6"/>
          <p:cNvSpPr/>
          <p:nvPr/>
        </p:nvSpPr>
        <p:spPr>
          <a:xfrm>
            <a:off x="1295400" y="5341623"/>
            <a:ext cx="457200" cy="57150"/>
          </a:xfrm>
          <a:custGeom>
            <a:avLst/>
            <a:gdLst/>
            <a:ahLst/>
            <a:cxnLst/>
            <a:rect l="l" t="t" r="r" b="b"/>
            <a:pathLst>
              <a:path w="457200" h="57150">
                <a:moveTo>
                  <a:pt x="28575" y="0"/>
                </a:moveTo>
                <a:lnTo>
                  <a:pt x="428625" y="0"/>
                </a:lnTo>
                <a:cubicBezTo>
                  <a:pt x="444396" y="0"/>
                  <a:pt x="457200" y="12804"/>
                  <a:pt x="457200" y="28575"/>
                </a:cubicBezTo>
                <a:lnTo>
                  <a:pt x="457200" y="28575"/>
                </a:lnTo>
                <a:cubicBezTo>
                  <a:pt x="457200" y="44346"/>
                  <a:pt x="444396" y="57150"/>
                  <a:pt x="4286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905000" y="5341623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28575" y="0"/>
                </a:moveTo>
                <a:lnTo>
                  <a:pt x="276225" y="0"/>
                </a:lnTo>
                <a:cubicBezTo>
                  <a:pt x="291996" y="0"/>
                  <a:pt x="304800" y="12804"/>
                  <a:pt x="304800" y="28575"/>
                </a:cubicBezTo>
                <a:lnTo>
                  <a:pt x="304800" y="28575"/>
                </a:lnTo>
                <a:cubicBezTo>
                  <a:pt x="304800" y="44346"/>
                  <a:pt x="291996" y="57150"/>
                  <a:pt x="276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8A6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NAC - PacketFence &amp; 802.1X</dc:title>
  <dc:subject>Projet NAC - PacketFence &amp; 802.1X</dc:subject>
  <dc:creator>Kimi</dc:creator>
  <cp:lastModifiedBy>Kimi</cp:lastModifiedBy>
  <cp:revision>1</cp:revision>
  <dcterms:created xsi:type="dcterms:W3CDTF">2026-02-15T14:57:00Z</dcterms:created>
  <dcterms:modified xsi:type="dcterms:W3CDTF">2026-02-15T14:57:00Z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{"Label":"Projet NAC - PacketFence &amp; 802.1X","ContentProducer":"001191110108MACG2KBH8F10000","ProduceID":"19c61c67-34d2-80a0-8000-0000ac169ef5","ReservedCode1":"","ContentPropagator":"001191110108MACG2KBH8F20000","PropagateID":"19c61c67-34d2-80a0-8000-0000ac169ef5","ReservedCode2":""}</vt:lpwstr>
  </property>
</Properties>
</file>